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0" r:id="rId2"/>
    <p:sldMasterId id="2147483672" r:id="rId3"/>
    <p:sldMasterId id="2147483677" r:id="rId4"/>
  </p:sldMasterIdLst>
  <p:notesMasterIdLst>
    <p:notesMasterId r:id="rId34"/>
  </p:notesMasterIdLst>
  <p:sldIdLst>
    <p:sldId id="330" r:id="rId5"/>
    <p:sldId id="329" r:id="rId6"/>
    <p:sldId id="277" r:id="rId7"/>
    <p:sldId id="328" r:id="rId8"/>
    <p:sldId id="331" r:id="rId9"/>
    <p:sldId id="332" r:id="rId10"/>
    <p:sldId id="333" r:id="rId11"/>
    <p:sldId id="323" r:id="rId12"/>
    <p:sldId id="310" r:id="rId13"/>
    <p:sldId id="315" r:id="rId14"/>
    <p:sldId id="295" r:id="rId15"/>
    <p:sldId id="319" r:id="rId16"/>
    <p:sldId id="317" r:id="rId17"/>
    <p:sldId id="316" r:id="rId18"/>
    <p:sldId id="320" r:id="rId19"/>
    <p:sldId id="322" r:id="rId20"/>
    <p:sldId id="313" r:id="rId21"/>
    <p:sldId id="312" r:id="rId22"/>
    <p:sldId id="296" r:id="rId23"/>
    <p:sldId id="297" r:id="rId24"/>
    <p:sldId id="304" r:id="rId25"/>
    <p:sldId id="307" r:id="rId26"/>
    <p:sldId id="308" r:id="rId27"/>
    <p:sldId id="306" r:id="rId28"/>
    <p:sldId id="305" r:id="rId29"/>
    <p:sldId id="299" r:id="rId30"/>
    <p:sldId id="302" r:id="rId31"/>
    <p:sldId id="289" r:id="rId32"/>
    <p:sldId id="290" r:id="rId3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Kawaguchi Masanori／川口　雅典／AI" initials="KM" lastIdx="1" clrIdx="0">
    <p:extLst>
      <p:ext uri="{19B8F6BF-5375-455C-9EA6-DF929625EA0E}">
        <p15:presenceInfo xmlns:p15="http://schemas.microsoft.com/office/powerpoint/2012/main" xmlns="" userId="S-1-5-21-2342985740-1014416105-2952744176-1071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0596AE"/>
    <a:srgbClr val="064885"/>
    <a:srgbClr val="0595AE"/>
    <a:srgbClr val="E6E6E6"/>
    <a:srgbClr val="001A72"/>
    <a:srgbClr val="057CA1"/>
    <a:srgbClr val="05568F"/>
    <a:srgbClr val="064077"/>
    <a:srgbClr val="058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テーマ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81" autoAdjust="0"/>
    <p:restoredTop sz="94660"/>
  </p:normalViewPr>
  <p:slideViewPr>
    <p:cSldViewPr snapToGrid="0">
      <p:cViewPr>
        <p:scale>
          <a:sx n="85" d="100"/>
          <a:sy n="85" d="100"/>
        </p:scale>
        <p:origin x="-952" y="-8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commentAuthors" Target="commentAuthor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8A22A-E5D9-41D2-96B3-0C305ABBA05F}" type="datetimeFigureOut">
              <a:rPr kumimoji="1" lang="ja-JP" altLang="en-US" smtClean="0"/>
              <a:t>23/10/25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F95DA-1DED-4351-A436-B02E859C15B5}" type="slidenum">
              <a:rPr kumimoji="1" lang="ja-JP" altLang="en-US" smtClean="0"/>
              <a:t>‹#›</a:t>
            </a:fld>
            <a:endParaRPr kumimoji="1" lang="ja-JP" altLang="en-US"/>
          </a:p>
        </p:txBody>
      </p:sp>
    </p:spTree>
    <p:extLst>
      <p:ext uri="{BB962C8B-B14F-4D97-AF65-F5344CB8AC3E}">
        <p14:creationId xmlns:p14="http://schemas.microsoft.com/office/powerpoint/2010/main" val="24543420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機密なし］">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23/10/25</a:t>
            </a:fld>
            <a:endParaRPr kumimoji="1" lang="ja-JP" altLang="en-US"/>
          </a:p>
        </p:txBody>
      </p:sp>
    </p:spTree>
    <p:extLst>
      <p:ext uri="{BB962C8B-B14F-4D97-AF65-F5344CB8AC3E}">
        <p14:creationId xmlns:p14="http://schemas.microsoft.com/office/powerpoint/2010/main" val="419410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10月 25日 </a:t>
            </a:fld>
            <a:endParaRPr lang="en-US" dirty="0"/>
          </a:p>
        </p:txBody>
      </p:sp>
    </p:spTree>
    <p:extLst>
      <p:ext uri="{BB962C8B-B14F-4D97-AF65-F5344CB8AC3E}">
        <p14:creationId xmlns:p14="http://schemas.microsoft.com/office/powerpoint/2010/main" val="939820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見出し2行">
    <p:spTree>
      <p:nvGrpSpPr>
        <p:cNvPr id="1" name=""/>
        <p:cNvGrpSpPr/>
        <p:nvPr/>
      </p:nvGrpSpPr>
      <p:grpSpPr>
        <a:xfrm>
          <a:off x="0" y="0"/>
          <a:ext cx="0" cy="0"/>
          <a:chOff x="0" y="0"/>
          <a:chExt cx="0" cy="0"/>
        </a:xfrm>
      </p:grpSpPr>
      <p:sp>
        <p:nvSpPr>
          <p:cNvPr id="5" name="テキスト プレースホルダー 5"/>
          <p:cNvSpPr>
            <a:spLocks noGrp="1"/>
          </p:cNvSpPr>
          <p:nvPr>
            <p:ph type="body" sz="quarter" idx="20" hasCustomPrompt="1"/>
          </p:nvPr>
        </p:nvSpPr>
        <p:spPr>
          <a:xfrm>
            <a:off x="443077" y="273600"/>
            <a:ext cx="11341555" cy="779136"/>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a:t>
            </a:r>
            <a:r>
              <a:rPr kumimoji="1" lang="en-US" altLang="ja-JP" dirty="0"/>
              <a:t>2</a:t>
            </a:r>
            <a:r>
              <a:rPr kumimoji="1" lang="ja-JP" altLang="en-US" dirty="0"/>
              <a:t>行 メイリオ</a:t>
            </a:r>
            <a:r>
              <a:rPr kumimoji="1" lang="en-US" altLang="ja-JP" dirty="0"/>
              <a:t>24pt</a:t>
            </a:r>
          </a:p>
        </p:txBody>
      </p:sp>
      <p:sp>
        <p:nvSpPr>
          <p:cNvPr id="8" name="テキスト プレースホルダー 2">
            <a:extLst>
              <a:ext uri="{FF2B5EF4-FFF2-40B4-BE49-F238E27FC236}">
                <a16:creationId xmlns:a16="http://schemas.microsoft.com/office/drawing/2014/main" xmlns="" id="{D36865C0-32FD-6041-BDCE-3C31AE2B383C}"/>
              </a:ext>
            </a:extLst>
          </p:cNvPr>
          <p:cNvSpPr>
            <a:spLocks noGrp="1"/>
          </p:cNvSpPr>
          <p:nvPr>
            <p:ph type="body" sz="quarter" idx="22" hasCustomPrompt="1"/>
          </p:nvPr>
        </p:nvSpPr>
        <p:spPr>
          <a:xfrm>
            <a:off x="443078" y="1232736"/>
            <a:ext cx="11341554" cy="5171664"/>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10月 25日 </a:t>
            </a:fld>
            <a:endParaRPr lang="en-US" dirty="0"/>
          </a:p>
        </p:txBody>
      </p:sp>
    </p:spTree>
    <p:extLst>
      <p:ext uri="{BB962C8B-B14F-4D97-AF65-F5344CB8AC3E}">
        <p14:creationId xmlns:p14="http://schemas.microsoft.com/office/powerpoint/2010/main" val="83338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見出し1行">
    <p:spTree>
      <p:nvGrpSpPr>
        <p:cNvPr id="1" name=""/>
        <p:cNvGrpSpPr/>
        <p:nvPr/>
      </p:nvGrpSpPr>
      <p:grpSpPr>
        <a:xfrm>
          <a:off x="0" y="0"/>
          <a:ext cx="0" cy="0"/>
          <a:chOff x="0" y="0"/>
          <a:chExt cx="0" cy="0"/>
        </a:xfrm>
      </p:grpSpPr>
      <p:pic>
        <p:nvPicPr>
          <p:cNvPr id="99" name="図 1" descr="図 1"/>
          <p:cNvPicPr>
            <a:picLocks noChangeAspect="1"/>
          </p:cNvPicPr>
          <p:nvPr/>
        </p:nvPicPr>
        <p:blipFill>
          <a:blip r:embed="rId2"/>
          <a:stretch>
            <a:fillRect/>
          </a:stretch>
        </p:blipFill>
        <p:spPr>
          <a:xfrm>
            <a:off x="1" y="6596819"/>
            <a:ext cx="12200690" cy="261183"/>
          </a:xfrm>
          <a:prstGeom prst="rect">
            <a:avLst/>
          </a:prstGeom>
          <a:ln w="12700">
            <a:miter lim="400000"/>
          </a:ln>
        </p:spPr>
      </p:pic>
      <p:sp>
        <p:nvSpPr>
          <p:cNvPr id="100" name="コンテンツ プレースホルダー 6"/>
          <p:cNvSpPr txBox="1"/>
          <p:nvPr/>
        </p:nvSpPr>
        <p:spPr>
          <a:xfrm>
            <a:off x="8098569" y="6681738"/>
            <a:ext cx="3242312" cy="107722"/>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spcBef>
                <a:spcPts val="100"/>
              </a:spcBef>
              <a:defRPr sz="700">
                <a:solidFill>
                  <a:srgbClr val="FFFFFF"/>
                </a:solidFill>
              </a:defRPr>
            </a:lvl1pPr>
          </a:lstStyle>
          <a:p>
            <a:r>
              <a:rPr sz="700"/>
              <a:t>/ © AISIN CORPORATION All Rights Reserved.</a:t>
            </a:r>
          </a:p>
        </p:txBody>
      </p:sp>
      <p:sp>
        <p:nvSpPr>
          <p:cNvPr id="101" name="スライド番号"/>
          <p:cNvSpPr txBox="1">
            <a:spLocks noGrp="1"/>
          </p:cNvSpPr>
          <p:nvPr>
            <p:ph type="sldNum" sz="quarter" idx="2"/>
          </p:nvPr>
        </p:nvSpPr>
        <p:spPr>
          <a:xfrm>
            <a:off x="11869863" y="6607925"/>
            <a:ext cx="299846" cy="248695"/>
          </a:xfrm>
          <a:prstGeom prst="rect">
            <a:avLst/>
          </a:prstGeom>
        </p:spPr>
        <p:txBody>
          <a:bodyPr lIns="41797" tIns="41797" rIns="41797" bIns="41797"/>
          <a:lstStyle>
            <a:lvl1pPr>
              <a:defRPr sz="1100">
                <a:solidFill>
                  <a:srgbClr val="FFFFFF"/>
                </a:solidFill>
              </a:defRPr>
            </a:lvl1pPr>
          </a:lstStyle>
          <a:p>
            <a:fld id="{86CB4B4D-7CA3-9044-876B-883B54F8677D}" type="slidenum">
              <a:t>‹#›</a:t>
            </a:fld>
            <a:endParaRPr/>
          </a:p>
        </p:txBody>
      </p:sp>
      <p:pic>
        <p:nvPicPr>
          <p:cNvPr id="102" name="図 31" descr="図 31"/>
          <p:cNvPicPr>
            <a:picLocks noChangeAspect="1"/>
          </p:cNvPicPr>
          <p:nvPr/>
        </p:nvPicPr>
        <p:blipFill>
          <a:blip r:embed="rId3"/>
          <a:srcRect l="79887" t="5900" r="1931" b="88849"/>
          <a:stretch>
            <a:fillRect/>
          </a:stretch>
        </p:blipFill>
        <p:spPr>
          <a:xfrm>
            <a:off x="2582940" y="6554663"/>
            <a:ext cx="1801484" cy="289981"/>
          </a:xfrm>
          <a:prstGeom prst="rect">
            <a:avLst/>
          </a:prstGeom>
          <a:ln w="12700">
            <a:miter lim="400000"/>
          </a:ln>
        </p:spPr>
      </p:pic>
      <p:sp>
        <p:nvSpPr>
          <p:cNvPr id="103" name="テキスト ボックス 34"/>
          <p:cNvSpPr txBox="1"/>
          <p:nvPr/>
        </p:nvSpPr>
        <p:spPr>
          <a:xfrm>
            <a:off x="3530626" y="6619687"/>
            <a:ext cx="723967" cy="218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800" b="1">
                <a:solidFill>
                  <a:srgbClr val="D21E23"/>
                </a:solidFill>
                <a:latin typeface="Meiryo UI"/>
                <a:ea typeface="Meiryo UI"/>
                <a:cs typeface="Meiryo UI"/>
                <a:sym typeface="Meiryo UI"/>
              </a:defRPr>
            </a:pPr>
            <a:r>
              <a:rPr sz="800"/>
              <a:t>TQM推進部</a:t>
            </a:r>
          </a:p>
        </p:txBody>
      </p:sp>
      <p:sp>
        <p:nvSpPr>
          <p:cNvPr id="104" name="本文レベル1…"/>
          <p:cNvSpPr txBox="1">
            <a:spLocks noGrp="1"/>
          </p:cNvSpPr>
          <p:nvPr>
            <p:ph type="body" idx="1" hasCustomPrompt="1"/>
          </p:nvPr>
        </p:nvSpPr>
        <p:spPr>
          <a:xfrm>
            <a:off x="443395" y="767395"/>
            <a:ext cx="11349640" cy="5637602"/>
          </a:xfrm>
          <a:prstGeom prst="rect">
            <a:avLst/>
          </a:prstGeom>
        </p:spPr>
        <p:txBody>
          <a:bodyPr>
            <a:normAutofit/>
          </a:bodyPr>
          <a:lstStyle>
            <a:lvl1pPr marL="0" indent="0">
              <a:spcBef>
                <a:spcPts val="0"/>
              </a:spcBef>
              <a:defRPr sz="1900"/>
            </a:lvl1pPr>
            <a:lvl2pPr marL="0" indent="417972">
              <a:spcBef>
                <a:spcPts val="0"/>
              </a:spcBef>
              <a:buSzTx/>
              <a:buNone/>
              <a:defRPr sz="1900"/>
            </a:lvl2pPr>
            <a:lvl3pPr marL="0" indent="835944">
              <a:spcBef>
                <a:spcPts val="0"/>
              </a:spcBef>
              <a:buSzTx/>
              <a:buNone/>
              <a:defRPr sz="1900"/>
            </a:lvl3pPr>
            <a:lvl4pPr marL="0" indent="1253916">
              <a:spcBef>
                <a:spcPts val="0"/>
              </a:spcBef>
              <a:buSzTx/>
              <a:buNone/>
              <a:defRPr sz="1900"/>
            </a:lvl4pPr>
            <a:lvl5pPr marL="0" indent="1671889">
              <a:spcBef>
                <a:spcPts val="0"/>
              </a:spcBef>
              <a:buSzTx/>
              <a:buNone/>
              <a:defRPr sz="1900"/>
            </a:lvl5pPr>
          </a:lstStyle>
          <a:p>
            <a:r>
              <a:t>本文 メイリオ21pt</a:t>
            </a:r>
          </a:p>
          <a:p>
            <a:pPr lvl="1"/>
            <a:endParaRPr/>
          </a:p>
          <a:p>
            <a:pPr lvl="2"/>
            <a:endParaRPr/>
          </a:p>
          <a:p>
            <a:pPr lvl="3"/>
            <a:endParaRPr/>
          </a:p>
          <a:p>
            <a:pPr lvl="4"/>
            <a:endParaRPr/>
          </a:p>
        </p:txBody>
      </p:sp>
      <p:sp>
        <p:nvSpPr>
          <p:cNvPr id="105" name="テキスト プレースホルダー 5"/>
          <p:cNvSpPr>
            <a:spLocks noGrp="1"/>
          </p:cNvSpPr>
          <p:nvPr>
            <p:ph type="body" sz="quarter" idx="21" hasCustomPrompt="1"/>
          </p:nvPr>
        </p:nvSpPr>
        <p:spPr>
          <a:xfrm>
            <a:off x="443395" y="273604"/>
            <a:ext cx="11349640" cy="351354"/>
          </a:xfrm>
          <a:prstGeom prst="rect">
            <a:avLst/>
          </a:prstGeom>
        </p:spPr>
        <p:txBody>
          <a:bodyPr>
            <a:normAutofit/>
          </a:bodyPr>
          <a:lstStyle>
            <a:lvl1pPr marL="0" indent="0" defTabSz="576801">
              <a:spcBef>
                <a:spcPts val="0"/>
              </a:spcBef>
              <a:defRPr sz="1449">
                <a:solidFill>
                  <a:srgbClr val="000000"/>
                </a:solidFill>
              </a:defRPr>
            </a:lvl1pPr>
          </a:lstStyle>
          <a:p>
            <a:r>
              <a:t>ページ見出し メイリオ24pt</a:t>
            </a:r>
          </a:p>
        </p:txBody>
      </p:sp>
    </p:spTree>
    <p:extLst>
      <p:ext uri="{BB962C8B-B14F-4D97-AF65-F5344CB8AC3E}">
        <p14:creationId xmlns:p14="http://schemas.microsoft.com/office/powerpoint/2010/main" val="348320198"/>
      </p:ext>
    </p:extLst>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xmlns="" id="{78E4C2EF-773D-B34F-B303-741257996BEA}"/>
              </a:ext>
            </a:extLst>
          </p:cNvPr>
          <p:cNvSpPr txBox="1"/>
          <p:nvPr userDrawn="1"/>
        </p:nvSpPr>
        <p:spPr>
          <a:xfrm>
            <a:off x="443077" y="306000"/>
            <a:ext cx="1130289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a:solidFill>
                  <a:schemeClr val="tx1"/>
                </a:solidFill>
                <a:latin typeface="メイリオ" panose="020B0604030504040204" pitchFamily="50" charset="-128"/>
                <a:ea typeface="メイリオ" panose="020B0604030504040204" pitchFamily="50" charset="-128"/>
              </a:rPr>
              <a:t>CONTENTS</a:t>
            </a:r>
            <a:endParaRPr kumimoji="1" lang="ja-JP" altLang="en-US" sz="2000" b="1">
              <a:solidFill>
                <a:schemeClr val="tx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xmlns="" id="{CAA40E23-9A1E-0940-A59B-09CD3AAE8716}"/>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4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a:t>1</a:t>
            </a:r>
            <a:r>
              <a:rPr kumimoji="1" lang="ja-JP" altLang="en-US"/>
              <a:t>　項目タイトル</a:t>
            </a:r>
            <a:r>
              <a:rPr kumimoji="1" lang="en-US" altLang="ja-JP"/>
              <a:t> </a:t>
            </a:r>
            <a:r>
              <a:rPr kumimoji="1" lang="ja-JP" altLang="en-US"/>
              <a:t>メイリオ</a:t>
            </a:r>
            <a:r>
              <a:rPr kumimoji="1" lang="en-US" altLang="ja-JP"/>
              <a:t>24pt</a:t>
            </a:r>
          </a:p>
        </p:txBody>
      </p:sp>
    </p:spTree>
    <p:extLst>
      <p:ext uri="{BB962C8B-B14F-4D97-AF65-F5344CB8AC3E}">
        <p14:creationId xmlns:p14="http://schemas.microsoft.com/office/powerpoint/2010/main" val="1556484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扉">
    <p:spTree>
      <p:nvGrpSpPr>
        <p:cNvPr id="1" name=""/>
        <p:cNvGrpSpPr/>
        <p:nvPr/>
      </p:nvGrpSpPr>
      <p:grpSpPr>
        <a:xfrm>
          <a:off x="0" y="0"/>
          <a:ext cx="0" cy="0"/>
          <a:chOff x="0" y="0"/>
          <a:chExt cx="0" cy="0"/>
        </a:xfrm>
      </p:grpSpPr>
      <p:sp>
        <p:nvSpPr>
          <p:cNvPr id="10" name="テキスト プレースホルダー 2">
            <a:extLst>
              <a:ext uri="{FF2B5EF4-FFF2-40B4-BE49-F238E27FC236}">
                <a16:creationId xmlns:a16="http://schemas.microsoft.com/office/drawing/2014/main" xmlns="" id="{875E482E-9BA5-584D-A377-01176B057662}"/>
              </a:ext>
            </a:extLst>
          </p:cNvPr>
          <p:cNvSpPr>
            <a:spLocks noGrp="1"/>
          </p:cNvSpPr>
          <p:nvPr>
            <p:ph type="body" sz="quarter" idx="18" hasCustomPrompt="1"/>
          </p:nvPr>
        </p:nvSpPr>
        <p:spPr>
          <a:xfrm>
            <a:off x="443077" y="2520001"/>
            <a:ext cx="11307323" cy="1655999"/>
          </a:xfrm>
          <a:prstGeom prst="rect">
            <a:avLst/>
          </a:prstGeom>
          <a:no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項目タイトル</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30pt</a:t>
            </a:r>
            <a:endPar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05727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見出し1行">
    <p:spTree>
      <p:nvGrpSpPr>
        <p:cNvPr id="1" name=""/>
        <p:cNvGrpSpPr/>
        <p:nvPr/>
      </p:nvGrpSpPr>
      <p:grpSpPr>
        <a:xfrm>
          <a:off x="0" y="0"/>
          <a:ext cx="0" cy="0"/>
          <a:chOff x="0" y="0"/>
          <a:chExt cx="0" cy="0"/>
        </a:xfrm>
      </p:grpSpPr>
      <p:sp>
        <p:nvSpPr>
          <p:cNvPr id="19" name="テキスト プレースホルダー 2">
            <a:extLst>
              <a:ext uri="{FF2B5EF4-FFF2-40B4-BE49-F238E27FC236}">
                <a16:creationId xmlns:a16="http://schemas.microsoft.com/office/drawing/2014/main" xmlns="" id="{3E2ADED7-0ED2-7C47-B4C0-1E5C776280C5}"/>
              </a:ext>
            </a:extLst>
          </p:cNvPr>
          <p:cNvSpPr>
            <a:spLocks noGrp="1"/>
          </p:cNvSpPr>
          <p:nvPr>
            <p:ph type="body" sz="quarter" idx="18" hasCustomPrompt="1"/>
          </p:nvPr>
        </p:nvSpPr>
        <p:spPr>
          <a:xfrm>
            <a:off x="443077" y="767396"/>
            <a:ext cx="11307323" cy="56376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1" name="テキスト プレースホルダー 2">
            <a:extLst>
              <a:ext uri="{FF2B5EF4-FFF2-40B4-BE49-F238E27FC236}">
                <a16:creationId xmlns:a16="http://schemas.microsoft.com/office/drawing/2014/main" xmlns="" id="{015466B9-7F06-204A-B53C-64E4557C2532}"/>
              </a:ext>
            </a:extLst>
          </p:cNvPr>
          <p:cNvSpPr>
            <a:spLocks noGrp="1"/>
          </p:cNvSpPr>
          <p:nvPr>
            <p:ph type="body" sz="quarter" idx="19" hasCustomPrompt="1"/>
          </p:nvPr>
        </p:nvSpPr>
        <p:spPr>
          <a:xfrm>
            <a:off x="443077" y="306000"/>
            <a:ext cx="11307323" cy="306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62102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見出し2行">
    <p:spTree>
      <p:nvGrpSpPr>
        <p:cNvPr id="1" name=""/>
        <p:cNvGrpSpPr/>
        <p:nvPr/>
      </p:nvGrpSpPr>
      <p:grpSpPr>
        <a:xfrm>
          <a:off x="0" y="0"/>
          <a:ext cx="0" cy="0"/>
          <a:chOff x="0" y="0"/>
          <a:chExt cx="0" cy="0"/>
        </a:xfrm>
      </p:grpSpPr>
      <p:sp>
        <p:nvSpPr>
          <p:cNvPr id="21" name="テキスト プレースホルダー 2">
            <a:extLst>
              <a:ext uri="{FF2B5EF4-FFF2-40B4-BE49-F238E27FC236}">
                <a16:creationId xmlns:a16="http://schemas.microsoft.com/office/drawing/2014/main" xmlns="" id="{C9A4CBBA-B6A9-0844-B2B8-6153993E5562}"/>
              </a:ext>
            </a:extLst>
          </p:cNvPr>
          <p:cNvSpPr>
            <a:spLocks noGrp="1"/>
          </p:cNvSpPr>
          <p:nvPr>
            <p:ph type="body" sz="quarter" idx="18" hasCustomPrompt="1"/>
          </p:nvPr>
        </p:nvSpPr>
        <p:spPr>
          <a:xfrm>
            <a:off x="457140" y="1098000"/>
            <a:ext cx="11307323" cy="53064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4" name="テキスト プレースホルダー 2">
            <a:extLst>
              <a:ext uri="{FF2B5EF4-FFF2-40B4-BE49-F238E27FC236}">
                <a16:creationId xmlns:a16="http://schemas.microsoft.com/office/drawing/2014/main" xmlns="" id="{0A92448B-A105-7F45-A55A-04ED997A09CA}"/>
              </a:ext>
            </a:extLst>
          </p:cNvPr>
          <p:cNvSpPr>
            <a:spLocks noGrp="1"/>
          </p:cNvSpPr>
          <p:nvPr>
            <p:ph type="body" sz="quarter" idx="19" hasCustomPrompt="1"/>
          </p:nvPr>
        </p:nvSpPr>
        <p:spPr>
          <a:xfrm>
            <a:off x="443077" y="306000"/>
            <a:ext cx="11307323" cy="612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2</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6520348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10月 25日 </a:t>
            </a:fld>
            <a:endParaRPr lang="en-US" dirty="0"/>
          </a:p>
        </p:txBody>
      </p:sp>
    </p:spTree>
    <p:extLst>
      <p:ext uri="{BB962C8B-B14F-4D97-AF65-F5344CB8AC3E}">
        <p14:creationId xmlns:p14="http://schemas.microsoft.com/office/powerpoint/2010/main" val="710979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表紙［関係者外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23/10/25</a:t>
            </a:fld>
            <a:endParaRPr kumimoji="1" lang="ja-JP" altLang="en-US"/>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4" name="テキスト ボックス 3"/>
          <p:cNvSpPr txBox="1"/>
          <p:nvPr userDrawn="1"/>
        </p:nvSpPr>
        <p:spPr>
          <a:xfrm>
            <a:off x="11046532" y="442582"/>
            <a:ext cx="942887" cy="338554"/>
          </a:xfrm>
          <a:prstGeom prst="rect">
            <a:avLst/>
          </a:prstGeom>
          <a:noFill/>
        </p:spPr>
        <p:txBody>
          <a:bodyPr wrap="none" rtlCol="0">
            <a:spAutoFit/>
          </a:bodyPr>
          <a:lstStyle/>
          <a:p>
            <a:pPr algn="ctr"/>
            <a:r>
              <a:rPr kumimoji="1" lang="en-US" altLang="ja-JP" sz="800" b="1" dirty="0">
                <a:solidFill>
                  <a:srgbClr val="FF0000"/>
                </a:solidFill>
              </a:rPr>
              <a:t>DX</a:t>
            </a:r>
            <a:r>
              <a:rPr kumimoji="1" lang="ja-JP" altLang="en-US" sz="800" b="1" dirty="0">
                <a:solidFill>
                  <a:srgbClr val="FF0000"/>
                </a:solidFill>
              </a:rPr>
              <a:t>戦略センター</a:t>
            </a:r>
            <a:endParaRPr kumimoji="1" lang="en-US" altLang="ja-JP" sz="800" b="1" dirty="0">
              <a:solidFill>
                <a:srgbClr val="FF0000"/>
              </a:solidFill>
            </a:endParaRPr>
          </a:p>
          <a:p>
            <a:pPr algn="ctr"/>
            <a:r>
              <a:rPr kumimoji="1" lang="en-US" altLang="ja-JP" sz="800" b="1" dirty="0">
                <a:solidFill>
                  <a:srgbClr val="FF0000"/>
                </a:solidFill>
              </a:rPr>
              <a:t>DS</a:t>
            </a:r>
            <a:endParaRPr kumimoji="1" lang="ja-JP" altLang="en-US" sz="800" b="1" dirty="0">
              <a:solidFill>
                <a:srgbClr val="FF0000"/>
              </a:solidFill>
            </a:endParaRPr>
          </a:p>
        </p:txBody>
      </p:sp>
    </p:spTree>
    <p:extLst>
      <p:ext uri="{BB962C8B-B14F-4D97-AF65-F5344CB8AC3E}">
        <p14:creationId xmlns:p14="http://schemas.microsoft.com/office/powerpoint/2010/main" val="157434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秘］">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171" y="0"/>
            <a:ext cx="9140829"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3" name="日付プレースホルダー 2"/>
          <p:cNvSpPr>
            <a:spLocks noGrp="1"/>
          </p:cNvSpPr>
          <p:nvPr>
            <p:ph type="dt" sz="half" idx="20"/>
          </p:nvPr>
        </p:nvSpPr>
        <p:spPr/>
        <p:txBody>
          <a:bodyPr/>
          <a:lstStyle/>
          <a:p>
            <a:fld id="{E5CE2423-1C35-4C12-BAEC-CBD3693D0CE2}" type="datetimeFigureOut">
              <a:rPr kumimoji="1" lang="ja-JP" altLang="en-US" smtClean="0"/>
              <a:t>23/10/25</a:t>
            </a:fld>
            <a:endParaRPr kumimoji="1" lang="ja-JP" altLang="en-US"/>
          </a:p>
        </p:txBody>
      </p:sp>
    </p:spTree>
    <p:extLst>
      <p:ext uri="{BB962C8B-B14F-4D97-AF65-F5344CB8AC3E}">
        <p14:creationId xmlns:p14="http://schemas.microsoft.com/office/powerpoint/2010/main" val="382270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表紙［極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23/10/25</a:t>
            </a:fld>
            <a:endParaRPr kumimoji="1" lang="ja-JP" altLang="en-US"/>
          </a:p>
        </p:txBody>
      </p:sp>
      <p:sp>
        <p:nvSpPr>
          <p:cNvPr id="8" name="テキスト ボックス 7"/>
          <p:cNvSpPr txBox="1"/>
          <p:nvPr/>
        </p:nvSpPr>
        <p:spPr>
          <a:xfrm>
            <a:off x="10656939" y="730660"/>
            <a:ext cx="1306635" cy="200055"/>
          </a:xfrm>
          <a:prstGeom prst="rect">
            <a:avLst/>
          </a:prstGeom>
          <a:noFill/>
        </p:spPr>
        <p:txBody>
          <a:bodyPr wrap="square" rtlCol="0">
            <a:spAutoFit/>
          </a:bodyPr>
          <a:lstStyle/>
          <a:p>
            <a:pPr algn="r"/>
            <a:r>
              <a:rPr kumimoji="1" lang="ja-JP" altLang="en-US" sz="700" b="1" dirty="0">
                <a:solidFill>
                  <a:srgbClr val="D21E23"/>
                </a:solidFill>
              </a:rPr>
              <a:t>年　　月　　日まで</a:t>
            </a:r>
          </a:p>
        </p:txBody>
      </p:sp>
      <p:sp>
        <p:nvSpPr>
          <p:cNvPr id="9" name="テキスト ボックス 8"/>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Tree>
    <p:extLst>
      <p:ext uri="{BB962C8B-B14F-4D97-AF65-F5344CB8AC3E}">
        <p14:creationId xmlns:p14="http://schemas.microsoft.com/office/powerpoint/2010/main" val="400703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CE2423-1C35-4C12-BAEC-CBD3693D0CE2}" type="datetimeFigureOut">
              <a:rPr kumimoji="1" lang="ja-JP" altLang="en-US" smtClean="0"/>
              <a:t>23/10/25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F9C9C8F-F77C-491F-AE4D-6217FC084DB7}" type="slidenum">
              <a:rPr kumimoji="1" lang="ja-JP" altLang="en-US" smtClean="0"/>
              <a:t>‹#›</a:t>
            </a:fld>
            <a:endParaRPr kumimoji="1" lang="ja-JP" altLang="en-US"/>
          </a:p>
        </p:txBody>
      </p:sp>
    </p:spTree>
    <p:extLst>
      <p:ext uri="{BB962C8B-B14F-4D97-AF65-F5344CB8AC3E}">
        <p14:creationId xmlns:p14="http://schemas.microsoft.com/office/powerpoint/2010/main" val="76490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最終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2023年 10月 25日 </a:t>
            </a:fld>
            <a:endParaRPr lang="en-US" dirty="0"/>
          </a:p>
        </p:txBody>
      </p:sp>
    </p:spTree>
    <p:extLst>
      <p:ext uri="{BB962C8B-B14F-4D97-AF65-F5344CB8AC3E}">
        <p14:creationId xmlns:p14="http://schemas.microsoft.com/office/powerpoint/2010/main" val="373301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目次">
    <p:spTree>
      <p:nvGrpSpPr>
        <p:cNvPr id="1" name=""/>
        <p:cNvGrpSpPr/>
        <p:nvPr/>
      </p:nvGrpSpPr>
      <p:grpSpPr>
        <a:xfrm>
          <a:off x="0" y="0"/>
          <a:ext cx="0" cy="0"/>
          <a:chOff x="0" y="0"/>
          <a:chExt cx="0" cy="0"/>
        </a:xfrm>
      </p:grpSpPr>
      <p:sp>
        <p:nvSpPr>
          <p:cNvPr id="2" name="テキスト ボックス 1"/>
          <p:cNvSpPr txBox="1"/>
          <p:nvPr/>
        </p:nvSpPr>
        <p:spPr>
          <a:xfrm>
            <a:off x="443077" y="306000"/>
            <a:ext cx="1130289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rgbClr val="000000"/>
                </a:solidFill>
                <a:latin typeface="メイリオ" panose="020B0604030504040204" pitchFamily="50" charset="-128"/>
                <a:ea typeface="メイリオ" panose="020B0604030504040204" pitchFamily="50" charset="-128"/>
              </a:rPr>
              <a:t>CONTENTS</a:t>
            </a:r>
            <a:endParaRPr kumimoji="1" lang="ja-JP" altLang="en-US" sz="2400" b="1" dirty="0">
              <a:solidFill>
                <a:srgbClr val="000000"/>
              </a:solidFill>
              <a:latin typeface="メイリオ" panose="020B0604030504040204" pitchFamily="50" charset="-128"/>
              <a:ea typeface="メイリオ" panose="020B0604030504040204" pitchFamily="50" charset="-128"/>
            </a:endParaRPr>
          </a:p>
        </p:txBody>
      </p:sp>
      <p:sp>
        <p:nvSpPr>
          <p:cNvPr id="7" name="テキスト プレースホルダー 2">
            <a:extLst>
              <a:ext uri="{FF2B5EF4-FFF2-40B4-BE49-F238E27FC236}">
                <a16:creationId xmlns:a16="http://schemas.microsoft.com/office/drawing/2014/main" xmlns="" id="{8D423200-9DDA-EB45-B4AE-06A422E698E1}"/>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8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dirty="0"/>
              <a:t>1</a:t>
            </a:r>
            <a:r>
              <a:rPr kumimoji="1" lang="ja-JP" altLang="en-US" dirty="0"/>
              <a:t>　項目タイトル</a:t>
            </a:r>
            <a:r>
              <a:rPr kumimoji="1" lang="en-US" altLang="ja-JP" dirty="0"/>
              <a:t> </a:t>
            </a:r>
            <a:r>
              <a:rPr kumimoji="1" lang="ja-JP" altLang="en-US" dirty="0"/>
              <a:t>メイリオ</a:t>
            </a:r>
            <a:r>
              <a:rPr kumimoji="1" lang="en-US" altLang="ja-JP" dirty="0"/>
              <a:t>28pt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Tree>
    <p:extLst>
      <p:ext uri="{BB962C8B-B14F-4D97-AF65-F5344CB8AC3E}">
        <p14:creationId xmlns:p14="http://schemas.microsoft.com/office/powerpoint/2010/main" val="57017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扉">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9" hasCustomPrompt="1"/>
          </p:nvPr>
        </p:nvSpPr>
        <p:spPr>
          <a:xfrm>
            <a:off x="442339" y="2303884"/>
            <a:ext cx="11307323" cy="2088232"/>
          </a:xfrm>
          <a:prstGeom prst="rect">
            <a:avLst/>
          </a:prstGeom>
        </p:spPr>
        <p:txBody>
          <a:bodyPr lIns="0" tIns="0" rIns="0" bIns="0" anchor="ctr">
            <a:normAutofit/>
          </a:bodyPr>
          <a:lstStyle>
            <a:lvl1pPr marL="0" indent="0" algn="ctr">
              <a:lnSpc>
                <a:spcPct val="100000"/>
              </a:lnSpc>
              <a:spcBef>
                <a:spcPts val="0"/>
              </a:spcBef>
              <a:buNone/>
              <a:defRPr sz="3600" b="1" baseline="0">
                <a:solidFill>
                  <a:schemeClr val="tx2"/>
                </a:solidFill>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項目タイトル</a:t>
            </a:r>
            <a:r>
              <a:rPr kumimoji="1" lang="en-US" altLang="ja-JP" dirty="0"/>
              <a:t> </a:t>
            </a:r>
            <a:r>
              <a:rPr kumimoji="1" lang="ja-JP" altLang="en-US" dirty="0"/>
              <a:t>メイリオ</a:t>
            </a:r>
            <a:r>
              <a:rPr kumimoji="1" lang="en-US" altLang="ja-JP" dirty="0"/>
              <a:t>36pt</a:t>
            </a:r>
          </a:p>
        </p:txBody>
      </p:sp>
      <p:sp>
        <p:nvSpPr>
          <p:cNvPr id="5" name="日付プレースホルダー 3"/>
          <p:cNvSpPr>
            <a:spLocks noGrp="1"/>
          </p:cNvSpPr>
          <p:nvPr>
            <p:ph type="dt" sz="half" idx="20"/>
          </p:nvPr>
        </p:nvSpPr>
        <p:spPr>
          <a:xfrm>
            <a:off x="6962400" y="6668516"/>
            <a:ext cx="2228850" cy="129789"/>
          </a:xfrm>
        </p:spPr>
        <p:txBody>
          <a:bodyPr/>
          <a:lstStyle/>
          <a:p>
            <a:fld id="{FCAFAC13-DB77-42F2-BE26-45BA5532FD50}" type="datetime4">
              <a:rPr lang="en-US" altLang="ja-JP" smtClean="0"/>
              <a:pPr/>
              <a:t>2023年 10月 25日 </a:t>
            </a:fld>
            <a:endParaRPr lang="en-US" dirty="0"/>
          </a:p>
        </p:txBody>
      </p:sp>
    </p:spTree>
    <p:extLst>
      <p:ext uri="{BB962C8B-B14F-4D97-AF65-F5344CB8AC3E}">
        <p14:creationId xmlns:p14="http://schemas.microsoft.com/office/powerpoint/2010/main" val="30826261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theme" Target="../theme/theme3.xml"/><Relationship Id="rId7" Type="http://schemas.openxmlformats.org/officeDocument/2006/relationships/image" Target="../media/image7.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4.xml"/><Relationship Id="rId7" Type="http://schemas.openxmlformats.org/officeDocument/2006/relationships/image" Target="../media/image9.emf"/><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図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 y="0"/>
            <a:ext cx="12190839" cy="6858000"/>
          </a:xfrm>
          <a:prstGeom prst="rect">
            <a:avLst/>
          </a:prstGeom>
        </p:spPr>
      </p:pic>
      <p:sp>
        <p:nvSpPr>
          <p:cNvPr id="23"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8020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4" name="日付プレースホルダー 3"/>
          <p:cNvSpPr>
            <a:spLocks noGrp="1"/>
          </p:cNvSpPr>
          <p:nvPr>
            <p:ph type="dt" sz="half" idx="2"/>
          </p:nvPr>
        </p:nvSpPr>
        <p:spPr>
          <a:xfrm>
            <a:off x="7689600" y="6671691"/>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E5CE2423-1C35-4C12-BAEC-CBD3693D0CE2}" type="datetimeFigureOut">
              <a:rPr kumimoji="1" lang="ja-JP" altLang="en-US" smtClean="0"/>
              <a:t>23/10/25</a:t>
            </a:fld>
            <a:endParaRPr kumimoji="1" lang="ja-JP" altLang="en-US"/>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6" name="正方形/長方形 65">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7" name="正方形/長方形 66">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9" name="正方形/長方形 68">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1" name="正方形/長方形 70">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3" name="正方形/長方形 72">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1" name="正方形/長方形 80">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3" name="正方形/長方形 82">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4" name="正方形/長方形 83">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6" name="正方形/長方形 85">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7" name="正方形/長方形 86">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8" name="正方形/長方形 87">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0" name="正方形/長方形 89">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39821504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0" name="正方形/長方形 59">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1" name="正方形/長方形 60">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2" name="正方形/長方形 61">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3" name="正方形/長方形 62">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4" name="正方形/長方形 63">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5" name="正方形/長方形 64">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66" name="正方形/長方形 65">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68" name="正方形/長方形 67">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9" name="正方形/長方形 68">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1" name="正方形/長方形 70">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3" name="正方形/長方形 72">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4" name="正方形/長方形 73">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5" name="正方形/長方形 74">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76" name="正方形/長方形 75">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78" name="正方形/長方形 77">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79" name="正方形/長方形 78">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1" name="正方形/長方形 80">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pic>
        <p:nvPicPr>
          <p:cNvPr id="28" name="図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 y="0"/>
            <a:ext cx="12190839" cy="6858000"/>
          </a:xfrm>
          <a:prstGeom prst="rect">
            <a:avLst/>
          </a:prstGeom>
        </p:spPr>
      </p:pic>
    </p:spTree>
    <p:extLst>
      <p:ext uri="{BB962C8B-B14F-4D97-AF65-F5344CB8AC3E}">
        <p14:creationId xmlns:p14="http://schemas.microsoft.com/office/powerpoint/2010/main" val="97307436"/>
      </p:ext>
    </p:extLst>
  </p:cSld>
  <p:clrMap bg1="lt1" tx1="dk1" bg2="lt2" tx2="dk2" accent1="accent1" accent2="accent2" accent3="accent3" accent4="accent4" accent5="accent5" accent6="accent6" hlink="hlink" folHlink="folHlink"/>
  <p:sldLayoutIdLst>
    <p:sldLayoutId id="2147483671" r:id="rId1"/>
    <p:sldLayoutId id="2147483684" r:id="rId2"/>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図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6596818"/>
            <a:ext cx="12192000" cy="261182"/>
          </a:xfrm>
          <a:prstGeom prst="rect">
            <a:avLst/>
          </a:prstGeom>
        </p:spPr>
      </p:pic>
      <p:sp>
        <p:nvSpPr>
          <p:cNvPr id="23" name="日付プレースホルダー 3"/>
          <p:cNvSpPr>
            <a:spLocks noGrp="1"/>
          </p:cNvSpPr>
          <p:nvPr>
            <p:ph type="dt" sz="half" idx="2"/>
          </p:nvPr>
        </p:nvSpPr>
        <p:spPr>
          <a:xfrm>
            <a:off x="6962400" y="6668516"/>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FCAFAC13-DB77-42F2-BE26-45BA5532FD50}" type="datetime4">
              <a:rPr lang="en-US" altLang="ja-JP" smtClean="0"/>
              <a:pPr/>
              <a:t>2023年 10月 25日 </a:t>
            </a:fld>
            <a:endParaRPr lang="en-US" dirty="0"/>
          </a:p>
        </p:txBody>
      </p:sp>
      <p:sp>
        <p:nvSpPr>
          <p:cNvPr id="24" name="コンテンツ プレースホルダー 6">
            <a:extLst>
              <a:ext uri="{FF2B5EF4-FFF2-40B4-BE49-F238E27FC236}">
                <a16:creationId xmlns:a16="http://schemas.microsoft.com/office/drawing/2014/main" xmlns="" id="{3B2F5581-4034-DA46-842F-58D9CD0C1C39}"/>
              </a:ext>
            </a:extLst>
          </p:cNvPr>
          <p:cNvSpPr txBox="1">
            <a:spLocks/>
          </p:cNvSpPr>
          <p:nvPr/>
        </p:nvSpPr>
        <p:spPr>
          <a:xfrm>
            <a:off x="80928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5" name="スライド番号プレースホルダー 1"/>
          <p:cNvSpPr txBox="1">
            <a:spLocks/>
          </p:cNvSpPr>
          <p:nvPr/>
        </p:nvSpPr>
        <p:spPr>
          <a:xfrm>
            <a:off x="11131200" y="6645303"/>
            <a:ext cx="809560" cy="173936"/>
          </a:xfrm>
          <a:prstGeom prst="rect">
            <a:avLst/>
          </a:prstGeom>
        </p:spPr>
        <p:txBody>
          <a:bodyPr vert="horz" lIns="91440" tIns="45720" rIns="91440" bIns="45720" rtlCol="0" anchor="ctr"/>
          <a:lstStyle>
            <a:defPPr>
              <a:defRPr lang="ja-JP"/>
            </a:defPPr>
            <a:lvl1pPr marL="0" algn="r" defTabSz="914400" rtl="0" eaLnBrk="1" latinLnBrk="0" hangingPunct="1">
              <a:defRPr kumimoji="1" lang="ja-JP" altLang="en-US" sz="1300" kern="1200" smtClean="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9ED8002-315A-4F99-B394-092101E2DCBD}" type="slidenum">
              <a:rPr lang="en-US" altLang="ja-JP" smtClean="0"/>
              <a:pPr/>
              <a:t>‹#›</a:t>
            </a:fld>
            <a:r>
              <a:rPr lang="en-US" altLang="ja-JP" dirty="0"/>
              <a:t>/*0</a:t>
            </a:r>
            <a:endParaRPr lang="en-US" dirty="0"/>
          </a:p>
        </p:txBody>
      </p:sp>
      <p:sp>
        <p:nvSpPr>
          <p:cNvPr id="67" name="正方形/長方形 66">
            <a:extLst>
              <a:ext uri="{FF2B5EF4-FFF2-40B4-BE49-F238E27FC236}">
                <a16:creationId xmlns:a16="http://schemas.microsoft.com/office/drawing/2014/main" xmlns=""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8" name="正方形/長方形 67">
            <a:extLst>
              <a:ext uri="{FF2B5EF4-FFF2-40B4-BE49-F238E27FC236}">
                <a16:creationId xmlns:a16="http://schemas.microsoft.com/office/drawing/2014/main" xmlns=""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9" name="正方形/長方形 68">
            <a:extLst>
              <a:ext uri="{FF2B5EF4-FFF2-40B4-BE49-F238E27FC236}">
                <a16:creationId xmlns:a16="http://schemas.microsoft.com/office/drawing/2014/main" xmlns=""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xmlns=""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71" name="正方形/長方形 70">
            <a:extLst>
              <a:ext uri="{FF2B5EF4-FFF2-40B4-BE49-F238E27FC236}">
                <a16:creationId xmlns:a16="http://schemas.microsoft.com/office/drawing/2014/main" xmlns=""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xmlns=""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3" name="正方形/長方形 72">
            <a:extLst>
              <a:ext uri="{FF2B5EF4-FFF2-40B4-BE49-F238E27FC236}">
                <a16:creationId xmlns:a16="http://schemas.microsoft.com/office/drawing/2014/main" xmlns=""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xmlns=""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5" name="正方形/長方形 74">
            <a:extLst>
              <a:ext uri="{FF2B5EF4-FFF2-40B4-BE49-F238E27FC236}">
                <a16:creationId xmlns:a16="http://schemas.microsoft.com/office/drawing/2014/main" xmlns=""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6" name="正方形/長方形 75">
            <a:extLst>
              <a:ext uri="{FF2B5EF4-FFF2-40B4-BE49-F238E27FC236}">
                <a16:creationId xmlns:a16="http://schemas.microsoft.com/office/drawing/2014/main" xmlns=""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7" name="正方形/長方形 76">
            <a:extLst>
              <a:ext uri="{FF2B5EF4-FFF2-40B4-BE49-F238E27FC236}">
                <a16:creationId xmlns:a16="http://schemas.microsoft.com/office/drawing/2014/main" xmlns=""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8" name="正方形/長方形 77">
            <a:extLst>
              <a:ext uri="{FF2B5EF4-FFF2-40B4-BE49-F238E27FC236}">
                <a16:creationId xmlns:a16="http://schemas.microsoft.com/office/drawing/2014/main" xmlns=""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9" name="正方形/長方形 78">
            <a:extLst>
              <a:ext uri="{FF2B5EF4-FFF2-40B4-BE49-F238E27FC236}">
                <a16:creationId xmlns:a16="http://schemas.microsoft.com/office/drawing/2014/main" xmlns=""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xmlns=""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81" name="正方形/長方形 80">
            <a:extLst>
              <a:ext uri="{FF2B5EF4-FFF2-40B4-BE49-F238E27FC236}">
                <a16:creationId xmlns:a16="http://schemas.microsoft.com/office/drawing/2014/main" xmlns=""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xmlns=""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3" name="正方形/長方形 82">
            <a:extLst>
              <a:ext uri="{FF2B5EF4-FFF2-40B4-BE49-F238E27FC236}">
                <a16:creationId xmlns:a16="http://schemas.microsoft.com/office/drawing/2014/main" xmlns=""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xmlns=""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5" name="正方形/長方形 84">
            <a:extLst>
              <a:ext uri="{FF2B5EF4-FFF2-40B4-BE49-F238E27FC236}">
                <a16:creationId xmlns:a16="http://schemas.microsoft.com/office/drawing/2014/main" xmlns=""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6" name="正方形/長方形 85">
            <a:extLst>
              <a:ext uri="{FF2B5EF4-FFF2-40B4-BE49-F238E27FC236}">
                <a16:creationId xmlns:a16="http://schemas.microsoft.com/office/drawing/2014/main" xmlns=""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7" name="正方形/長方形 86">
            <a:extLst>
              <a:ext uri="{FF2B5EF4-FFF2-40B4-BE49-F238E27FC236}">
                <a16:creationId xmlns:a16="http://schemas.microsoft.com/office/drawing/2014/main" xmlns=""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8" name="正方形/長方形 87">
            <a:extLst>
              <a:ext uri="{FF2B5EF4-FFF2-40B4-BE49-F238E27FC236}">
                <a16:creationId xmlns:a16="http://schemas.microsoft.com/office/drawing/2014/main" xmlns=""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9" name="正方形/長方形 88">
            <a:extLst>
              <a:ext uri="{FF2B5EF4-FFF2-40B4-BE49-F238E27FC236}">
                <a16:creationId xmlns:a16="http://schemas.microsoft.com/office/drawing/2014/main" xmlns=""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90" name="正方形/長方形 89">
            <a:extLst>
              <a:ext uri="{FF2B5EF4-FFF2-40B4-BE49-F238E27FC236}">
                <a16:creationId xmlns:a16="http://schemas.microsoft.com/office/drawing/2014/main" xmlns=""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91" name="正方形/長方形 90">
            <a:extLst>
              <a:ext uri="{FF2B5EF4-FFF2-40B4-BE49-F238E27FC236}">
                <a16:creationId xmlns:a16="http://schemas.microsoft.com/office/drawing/2014/main" xmlns=""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2" name="正方形/長方形 91">
            <a:extLst>
              <a:ext uri="{FF2B5EF4-FFF2-40B4-BE49-F238E27FC236}">
                <a16:creationId xmlns:a16="http://schemas.microsoft.com/office/drawing/2014/main" xmlns=""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812495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82" r:id="rId5"/>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800" b="1" kern="1200" baseline="0">
          <a:solidFill>
            <a:srgbClr val="333333"/>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xmlns="" id="{1AE3FCF5-2596-A246-B660-4FEF458907DD}"/>
              </a:ext>
            </a:extLst>
          </p:cNvPr>
          <p:cNvPicPr>
            <a:picLocks/>
          </p:cNvPicPr>
          <p:nvPr userDrawn="1"/>
        </p:nvPicPr>
        <p:blipFill>
          <a:blip r:embed="rId7"/>
          <a:stretch>
            <a:fillRect/>
          </a:stretch>
        </p:blipFill>
        <p:spPr>
          <a:xfrm>
            <a:off x="453292" y="6601968"/>
            <a:ext cx="11738708" cy="256032"/>
          </a:xfrm>
          <a:prstGeom prst="rect">
            <a:avLst/>
          </a:prstGeom>
        </p:spPr>
      </p:pic>
      <p:sp>
        <p:nvSpPr>
          <p:cNvPr id="8" name="テキスト ボックス 7"/>
          <p:cNvSpPr txBox="1"/>
          <p:nvPr userDrawn="1"/>
        </p:nvSpPr>
        <p:spPr>
          <a:xfrm>
            <a:off x="4873846" y="6696000"/>
            <a:ext cx="1063385" cy="108000"/>
          </a:xfrm>
          <a:prstGeom prst="rect">
            <a:avLst/>
          </a:prstGeom>
          <a:noFill/>
        </p:spPr>
        <p:txBody>
          <a:bodyPr wrap="square" lIns="0" tIns="0" rIns="0" bIns="0" rtlCol="0">
            <a:spAutoFit/>
          </a:bodyPr>
          <a:lstStyle/>
          <a:p>
            <a:pPr algn="r"/>
            <a:r>
              <a:rPr kumimoji="1" lang="en-US" altLang="ja-JP" sz="700" b="1" dirty="0">
                <a:solidFill>
                  <a:schemeClr val="bg1"/>
                </a:solidFill>
              </a:rPr>
              <a:t>DS</a:t>
            </a:r>
            <a:r>
              <a:rPr kumimoji="1" lang="ja-JP" altLang="en-US" sz="700" b="1" dirty="0">
                <a:solidFill>
                  <a:schemeClr val="bg1"/>
                </a:solidFill>
              </a:rPr>
              <a:t>部</a:t>
            </a:r>
          </a:p>
        </p:txBody>
      </p:sp>
      <p:sp>
        <p:nvSpPr>
          <p:cNvPr id="11" name="テキスト ボックス 10">
            <a:extLst>
              <a:ext uri="{FF2B5EF4-FFF2-40B4-BE49-F238E27FC236}">
                <a16:creationId xmlns:a16="http://schemas.microsoft.com/office/drawing/2014/main" xmlns="" id="{37DD5FFD-127C-DD47-9BF7-CB6A75491278}"/>
              </a:ext>
            </a:extLst>
          </p:cNvPr>
          <p:cNvSpPr txBox="1"/>
          <p:nvPr userDrawn="1"/>
        </p:nvSpPr>
        <p:spPr>
          <a:xfrm>
            <a:off x="11569100" y="6612745"/>
            <a:ext cx="527709" cy="246221"/>
          </a:xfrm>
          <a:prstGeom prst="rect">
            <a:avLst/>
          </a:prstGeom>
          <a:noFill/>
        </p:spPr>
        <p:txBody>
          <a:bodyPr wrap="none" rtlCol="0">
            <a:spAutoFit/>
          </a:bodyPr>
          <a:lstStyle/>
          <a:p>
            <a:pPr algn="r"/>
            <a:fld id="{DD04DF85-ADCB-4E8A-A23F-C9CEF091EC87}" type="slidenum">
              <a:rPr lang="ja-JP" altLang="en-US" sz="10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r>
              <a:rPr lang="en-US" altLang="ja-JP" sz="1000">
                <a:solidFill>
                  <a:schemeClr val="bg1"/>
                </a:solidFill>
                <a:latin typeface="Segoe UI" panose="020B0502040204020203" pitchFamily="34" charset="0"/>
                <a:cs typeface="Segoe UI" panose="020B0502040204020203" pitchFamily="34" charset="0"/>
              </a:rPr>
              <a:t>/00</a:t>
            </a:r>
            <a:endParaRPr lang="ja-JP" altLang="en-US" sz="1000">
              <a:solidFill>
                <a:schemeClr val="bg1"/>
              </a:solidFill>
              <a:latin typeface="Segoe UI" panose="020B0502040204020203" pitchFamily="34" charset="0"/>
              <a:cs typeface="Segoe UI" panose="020B0502040204020203" pitchFamily="34" charset="0"/>
            </a:endParaRPr>
          </a:p>
        </p:txBody>
      </p:sp>
      <p:sp>
        <p:nvSpPr>
          <p:cNvPr id="13" name="コンテンツ プレースホルダー 6">
            <a:extLst>
              <a:ext uri="{FF2B5EF4-FFF2-40B4-BE49-F238E27FC236}">
                <a16:creationId xmlns:a16="http://schemas.microsoft.com/office/drawing/2014/main" xmlns="" id="{E47FB8F7-E074-7A44-87D1-3AC4F6A817DA}"/>
              </a:ext>
            </a:extLst>
          </p:cNvPr>
          <p:cNvSpPr txBox="1">
            <a:spLocks/>
          </p:cNvSpPr>
          <p:nvPr userDrawn="1"/>
        </p:nvSpPr>
        <p:spPr>
          <a:xfrm>
            <a:off x="7443692" y="6681600"/>
            <a:ext cx="3987692"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 altLang="ja-JP" sz="700">
                <a:solidFill>
                  <a:schemeClr val="bg1"/>
                </a:solidFill>
                <a:latin typeface="Segoe UI" panose="020B0502040204020203" pitchFamily="34" charset="0"/>
                <a:cs typeface="Segoe UI" panose="020B0502040204020203" pitchFamily="34" charset="0"/>
              </a:rPr>
              <a:t>Jan. 0</a:t>
            </a:r>
            <a:r>
              <a:rPr lang="en-US" altLang="ja-JP" sz="700">
                <a:solidFill>
                  <a:schemeClr val="bg1"/>
                </a:solidFill>
                <a:latin typeface="Segoe UI" panose="020B0502040204020203" pitchFamily="34" charset="0"/>
                <a:cs typeface="Segoe UI" panose="020B0502040204020203" pitchFamily="34" charset="0"/>
              </a:rPr>
              <a:t>0</a:t>
            </a:r>
            <a:r>
              <a:rPr lang="en" altLang="ja-JP" sz="700">
                <a:solidFill>
                  <a:schemeClr val="bg1"/>
                </a:solidFill>
                <a:latin typeface="Segoe UI" panose="020B0502040204020203" pitchFamily="34" charset="0"/>
                <a:cs typeface="Segoe UI" panose="020B0502040204020203" pitchFamily="34" charset="0"/>
              </a:rPr>
              <a:t>, </a:t>
            </a:r>
            <a:r>
              <a:rPr lang="en-US" altLang="ja-JP" sz="700">
                <a:solidFill>
                  <a:schemeClr val="bg1"/>
                </a:solidFill>
                <a:latin typeface="Segoe UI" panose="020B0502040204020203" pitchFamily="34" charset="0"/>
                <a:cs typeface="Segoe UI" panose="020B0502040204020203" pitchFamily="34" charset="0"/>
              </a:rPr>
              <a:t>2021 / © AISIN CORPORATION All Rights Reserved.</a:t>
            </a:r>
            <a:endParaRPr lang="ja-JP" altLang="en-US" sz="700">
              <a:solidFill>
                <a:schemeClr val="bg1"/>
              </a:solidFill>
              <a:latin typeface="Segoe UI" panose="020B0502040204020203" pitchFamily="34" charset="0"/>
              <a:cs typeface="Segoe UI" panose="020B0502040204020203" pitchFamily="34" charset="0"/>
            </a:endParaRPr>
          </a:p>
        </p:txBody>
      </p:sp>
      <p:sp>
        <p:nvSpPr>
          <p:cNvPr id="22" name="正方形/長方形 21">
            <a:extLst>
              <a:ext uri="{FF2B5EF4-FFF2-40B4-BE49-F238E27FC236}">
                <a16:creationId xmlns:a16="http://schemas.microsoft.com/office/drawing/2014/main" xmlns="" id="{F4AC7A4D-6E21-7A4C-A961-5DA83D8F01AE}"/>
              </a:ext>
            </a:extLst>
          </p:cNvPr>
          <p:cNvSpPr/>
          <p:nvPr userDrawn="1"/>
        </p:nvSpPr>
        <p:spPr>
          <a:xfrm>
            <a:off x="-1085090" y="527"/>
            <a:ext cx="542545"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900"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23" name="正方形/長方形 22">
            <a:extLst>
              <a:ext uri="{FF2B5EF4-FFF2-40B4-BE49-F238E27FC236}">
                <a16:creationId xmlns:a16="http://schemas.microsoft.com/office/drawing/2014/main" xmlns="" id="{F4AC7A4D-6E21-7A4C-A961-5DA83D8F01AE}"/>
              </a:ext>
            </a:extLst>
          </p:cNvPr>
          <p:cNvSpPr/>
          <p:nvPr userDrawn="1"/>
        </p:nvSpPr>
        <p:spPr>
          <a:xfrm>
            <a:off x="-2561931" y="52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24" name="正方形/長方形 23">
            <a:extLst>
              <a:ext uri="{FF2B5EF4-FFF2-40B4-BE49-F238E27FC236}">
                <a16:creationId xmlns:a16="http://schemas.microsoft.com/office/drawing/2014/main" xmlns="" id="{726849EE-6865-1F4E-B2B0-B61D15B6EC0D}"/>
              </a:ext>
            </a:extLst>
          </p:cNvPr>
          <p:cNvSpPr/>
          <p:nvPr userDrawn="1"/>
        </p:nvSpPr>
        <p:spPr>
          <a:xfrm>
            <a:off x="-1085090" y="549207"/>
            <a:ext cx="542545"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1" name="正方形/長方形 40">
            <a:extLst>
              <a:ext uri="{FF2B5EF4-FFF2-40B4-BE49-F238E27FC236}">
                <a16:creationId xmlns:a16="http://schemas.microsoft.com/office/drawing/2014/main" xmlns="" id="{F4AC7A4D-6E21-7A4C-A961-5DA83D8F01AE}"/>
              </a:ext>
            </a:extLst>
          </p:cNvPr>
          <p:cNvSpPr/>
          <p:nvPr userDrawn="1"/>
        </p:nvSpPr>
        <p:spPr>
          <a:xfrm>
            <a:off x="-2561931" y="54920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42" name="正方形/長方形 41">
            <a:extLst>
              <a:ext uri="{FF2B5EF4-FFF2-40B4-BE49-F238E27FC236}">
                <a16:creationId xmlns:a16="http://schemas.microsoft.com/office/drawing/2014/main" xmlns="" id="{48C117A6-C546-0C42-99EF-0376AB21CB8A}"/>
              </a:ext>
            </a:extLst>
          </p:cNvPr>
          <p:cNvSpPr/>
          <p:nvPr userDrawn="1"/>
        </p:nvSpPr>
        <p:spPr>
          <a:xfrm>
            <a:off x="-1085090" y="1097887"/>
            <a:ext cx="542545"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3" name="正方形/長方形 42">
            <a:extLst>
              <a:ext uri="{FF2B5EF4-FFF2-40B4-BE49-F238E27FC236}">
                <a16:creationId xmlns:a16="http://schemas.microsoft.com/office/drawing/2014/main" xmlns="" id="{F4AC7A4D-6E21-7A4C-A961-5DA83D8F01AE}"/>
              </a:ext>
            </a:extLst>
          </p:cNvPr>
          <p:cNvSpPr/>
          <p:nvPr userDrawn="1"/>
        </p:nvSpPr>
        <p:spPr>
          <a:xfrm>
            <a:off x="-2561931" y="109788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44" name="正方形/長方形 43">
            <a:extLst>
              <a:ext uri="{FF2B5EF4-FFF2-40B4-BE49-F238E27FC236}">
                <a16:creationId xmlns:a16="http://schemas.microsoft.com/office/drawing/2014/main" xmlns="" id="{DC31C3B1-5ED5-CC45-8D42-9AC157BF190D}"/>
              </a:ext>
            </a:extLst>
          </p:cNvPr>
          <p:cNvSpPr/>
          <p:nvPr userDrawn="1"/>
        </p:nvSpPr>
        <p:spPr>
          <a:xfrm>
            <a:off x="-1085090" y="1646567"/>
            <a:ext cx="542545"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45" name="正方形/長方形 44">
            <a:extLst>
              <a:ext uri="{FF2B5EF4-FFF2-40B4-BE49-F238E27FC236}">
                <a16:creationId xmlns:a16="http://schemas.microsoft.com/office/drawing/2014/main" xmlns="" id="{F4AC7A4D-6E21-7A4C-A961-5DA83D8F01AE}"/>
              </a:ext>
            </a:extLst>
          </p:cNvPr>
          <p:cNvSpPr/>
          <p:nvPr userDrawn="1"/>
        </p:nvSpPr>
        <p:spPr>
          <a:xfrm>
            <a:off x="-2561931" y="164656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46" name="正方形/長方形 45">
            <a:extLst>
              <a:ext uri="{FF2B5EF4-FFF2-40B4-BE49-F238E27FC236}">
                <a16:creationId xmlns:a16="http://schemas.microsoft.com/office/drawing/2014/main" xmlns="" id="{ACA1EDBB-4DB2-E24D-83B0-24E929FD55CA}"/>
              </a:ext>
            </a:extLst>
          </p:cNvPr>
          <p:cNvSpPr/>
          <p:nvPr userDrawn="1"/>
        </p:nvSpPr>
        <p:spPr>
          <a:xfrm>
            <a:off x="-1085090" y="3861363"/>
            <a:ext cx="542545"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7" name="正方形/長方形 46">
            <a:extLst>
              <a:ext uri="{FF2B5EF4-FFF2-40B4-BE49-F238E27FC236}">
                <a16:creationId xmlns:a16="http://schemas.microsoft.com/office/drawing/2014/main" xmlns="" id="{F4AC7A4D-6E21-7A4C-A961-5DA83D8F01AE}"/>
              </a:ext>
            </a:extLst>
          </p:cNvPr>
          <p:cNvSpPr/>
          <p:nvPr userDrawn="1"/>
        </p:nvSpPr>
        <p:spPr>
          <a:xfrm>
            <a:off x="-2610860" y="3861363"/>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48" name="正方形/長方形 47">
            <a:extLst>
              <a:ext uri="{FF2B5EF4-FFF2-40B4-BE49-F238E27FC236}">
                <a16:creationId xmlns:a16="http://schemas.microsoft.com/office/drawing/2014/main" xmlns="" id="{F4AC7A4D-6E21-7A4C-A961-5DA83D8F01AE}"/>
              </a:ext>
            </a:extLst>
          </p:cNvPr>
          <p:cNvSpPr/>
          <p:nvPr userDrawn="1"/>
        </p:nvSpPr>
        <p:spPr>
          <a:xfrm>
            <a:off x="-2552004" y="3308012"/>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49" name="正方形/長方形 48">
            <a:extLst>
              <a:ext uri="{FF2B5EF4-FFF2-40B4-BE49-F238E27FC236}">
                <a16:creationId xmlns:a16="http://schemas.microsoft.com/office/drawing/2014/main" xmlns="" id="{ACA1EDBB-4DB2-E24D-83B0-24E929FD55CA}"/>
              </a:ext>
            </a:extLst>
          </p:cNvPr>
          <p:cNvSpPr/>
          <p:nvPr userDrawn="1"/>
        </p:nvSpPr>
        <p:spPr>
          <a:xfrm>
            <a:off x="-1085090" y="3308012"/>
            <a:ext cx="542545"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50" name="正方形/長方形 49">
            <a:extLst>
              <a:ext uri="{FF2B5EF4-FFF2-40B4-BE49-F238E27FC236}">
                <a16:creationId xmlns:a16="http://schemas.microsoft.com/office/drawing/2014/main" xmlns="" id="{E40500AD-14E2-CB4D-9452-050B16BFCA22}"/>
              </a:ext>
            </a:extLst>
          </p:cNvPr>
          <p:cNvSpPr/>
          <p:nvPr userDrawn="1"/>
        </p:nvSpPr>
        <p:spPr>
          <a:xfrm>
            <a:off x="-1085090" y="2201310"/>
            <a:ext cx="542545"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1" name="正方形/長方形 50">
            <a:extLst>
              <a:ext uri="{FF2B5EF4-FFF2-40B4-BE49-F238E27FC236}">
                <a16:creationId xmlns:a16="http://schemas.microsoft.com/office/drawing/2014/main" xmlns="" id="{F4AC7A4D-6E21-7A4C-A961-5DA83D8F01AE}"/>
              </a:ext>
            </a:extLst>
          </p:cNvPr>
          <p:cNvSpPr/>
          <p:nvPr userDrawn="1"/>
        </p:nvSpPr>
        <p:spPr>
          <a:xfrm>
            <a:off x="-2610859" y="2201310"/>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52" name="正方形/長方形 51">
            <a:extLst>
              <a:ext uri="{FF2B5EF4-FFF2-40B4-BE49-F238E27FC236}">
                <a16:creationId xmlns:a16="http://schemas.microsoft.com/office/drawing/2014/main" xmlns="" id="{E40500AD-14E2-CB4D-9452-050B16BFCA22}"/>
              </a:ext>
            </a:extLst>
          </p:cNvPr>
          <p:cNvSpPr/>
          <p:nvPr userDrawn="1"/>
        </p:nvSpPr>
        <p:spPr>
          <a:xfrm>
            <a:off x="-1085090" y="2754661"/>
            <a:ext cx="542545"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3" name="正方形/長方形 52">
            <a:extLst>
              <a:ext uri="{FF2B5EF4-FFF2-40B4-BE49-F238E27FC236}">
                <a16:creationId xmlns:a16="http://schemas.microsoft.com/office/drawing/2014/main" xmlns="" id="{F4AC7A4D-6E21-7A4C-A961-5DA83D8F01AE}"/>
              </a:ext>
            </a:extLst>
          </p:cNvPr>
          <p:cNvSpPr/>
          <p:nvPr userDrawn="1"/>
        </p:nvSpPr>
        <p:spPr>
          <a:xfrm>
            <a:off x="-2610859" y="2754661"/>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R250 G10 B60</a:t>
            </a:r>
          </a:p>
        </p:txBody>
      </p:sp>
    </p:spTree>
    <p:extLst>
      <p:ext uri="{BB962C8B-B14F-4D97-AF65-F5344CB8AC3E}">
        <p14:creationId xmlns:p14="http://schemas.microsoft.com/office/powerpoint/2010/main" val="16385533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5" r:id="rId5"/>
  </p:sldLayoutIdLst>
  <p:hf sldNum="0"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emf"/><Relationship Id="rId3"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0.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emf"/><Relationship Id="rId3" Type="http://schemas.openxmlformats.org/officeDocument/2006/relationships/image" Target="../media/image1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png"/><Relationship Id="rId3" Type="http://schemas.openxmlformats.org/officeDocument/2006/relationships/image" Target="../media/image2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6.emf"/><Relationship Id="rId3" Type="http://schemas.openxmlformats.org/officeDocument/2006/relationships/image" Target="../media/image27.emf"/></Relationships>
</file>

<file path=ppt/slides/_rels/slide24.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18.emf"/><Relationship Id="rId1" Type="http://schemas.openxmlformats.org/officeDocument/2006/relationships/slideLayout" Target="../slideLayouts/slideLayout10.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3.png"/><Relationship Id="rId3" Type="http://schemas.openxmlformats.org/officeDocument/2006/relationships/image" Target="../media/image2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emf"/><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20"/>
          </p:nvPr>
        </p:nvSpPr>
        <p:spPr/>
        <p:txBody>
          <a:bodyPr/>
          <a:lstStyle/>
          <a:p>
            <a:r>
              <a:rPr kumimoji="1" lang="ja-JP" altLang="en-US" dirty="0" smtClean="0"/>
              <a:t>目次</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Tree>
    <p:extLst>
      <p:ext uri="{BB962C8B-B14F-4D97-AF65-F5344CB8AC3E}">
        <p14:creationId xmlns:p14="http://schemas.microsoft.com/office/powerpoint/2010/main" val="1276213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437245" y="2728230"/>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C</a:t>
            </a:r>
            <a:endParaRPr kumimoji="1" lang="ja-JP" altLang="en-US" dirty="0">
              <a:solidFill>
                <a:schemeClr val="tx1"/>
              </a:solidFill>
            </a:endParaRPr>
          </a:p>
        </p:txBody>
      </p:sp>
      <p:sp>
        <p:nvSpPr>
          <p:cNvPr id="3" name="テキスト プレースホルダー 2"/>
          <p:cNvSpPr>
            <a:spLocks noGrp="1"/>
          </p:cNvSpPr>
          <p:nvPr>
            <p:ph type="body" sz="quarter" idx="20"/>
          </p:nvPr>
        </p:nvSpPr>
        <p:spPr/>
        <p:txBody>
          <a:bodyPr/>
          <a:lstStyle/>
          <a:p>
            <a:r>
              <a:rPr lang="en-US" altLang="ja-JP" dirty="0"/>
              <a:t>T403</a:t>
            </a:r>
            <a:r>
              <a:rPr lang="ja-JP" altLang="en-US" dirty="0"/>
              <a:t>モノの流れ：データの流れ</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
        <p:nvSpPr>
          <p:cNvPr id="6" name="正方形/長方形 5"/>
          <p:cNvSpPr/>
          <p:nvPr/>
        </p:nvSpPr>
        <p:spPr>
          <a:xfrm>
            <a:off x="439137" y="771562"/>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A</a:t>
            </a:r>
            <a:endParaRPr kumimoji="1" lang="ja-JP" altLang="en-US" dirty="0">
              <a:solidFill>
                <a:schemeClr val="tx1"/>
              </a:solidFill>
            </a:endParaRPr>
          </a:p>
        </p:txBody>
      </p:sp>
      <p:sp>
        <p:nvSpPr>
          <p:cNvPr id="7" name="正方形/長方形 6"/>
          <p:cNvSpPr/>
          <p:nvPr/>
        </p:nvSpPr>
        <p:spPr>
          <a:xfrm>
            <a:off x="551869" y="4656886"/>
            <a:ext cx="1358064" cy="646331"/>
          </a:xfrm>
          <a:prstGeom prst="rect">
            <a:avLst/>
          </a:prstGeom>
        </p:spPr>
        <p:txBody>
          <a:bodyPr wrap="none">
            <a:spAutoFit/>
          </a:bodyPr>
          <a:lstStyle/>
          <a:p>
            <a:r>
              <a:rPr lang="ja-JP" altLang="en-US" dirty="0"/>
              <a:t>仕入先</a:t>
            </a:r>
            <a:endParaRPr lang="en-US" altLang="ja-JP" dirty="0"/>
          </a:p>
          <a:p>
            <a:r>
              <a:rPr lang="ja-JP" altLang="en-US" dirty="0"/>
              <a:t>（約</a:t>
            </a:r>
            <a:r>
              <a:rPr lang="en-US" altLang="ja-JP" dirty="0"/>
              <a:t>50</a:t>
            </a:r>
            <a:r>
              <a:rPr lang="ja-JP" altLang="en-US" dirty="0"/>
              <a:t>社）</a:t>
            </a:r>
            <a:endParaRPr lang="en-US" altLang="ja-JP" dirty="0"/>
          </a:p>
        </p:txBody>
      </p:sp>
      <p:sp>
        <p:nvSpPr>
          <p:cNvPr id="8" name="正方形/長方形 7"/>
          <p:cNvSpPr/>
          <p:nvPr/>
        </p:nvSpPr>
        <p:spPr>
          <a:xfrm>
            <a:off x="2822830" y="1804268"/>
            <a:ext cx="1103779" cy="282319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p:nvSpPr>
        <p:spPr>
          <a:xfrm>
            <a:off x="2650716" y="4678713"/>
            <a:ext cx="1967193" cy="646331"/>
          </a:xfrm>
          <a:prstGeom prst="rect">
            <a:avLst/>
          </a:prstGeom>
        </p:spPr>
        <p:txBody>
          <a:bodyPr wrap="none">
            <a:spAutoFit/>
          </a:bodyPr>
          <a:lstStyle/>
          <a:p>
            <a:r>
              <a:rPr lang="ja-JP" altLang="en-US" dirty="0"/>
              <a:t>物流センター</a:t>
            </a:r>
            <a:endParaRPr lang="en-US" altLang="ja-JP" dirty="0"/>
          </a:p>
          <a:p>
            <a:r>
              <a:rPr lang="ja-JP" altLang="en-US" dirty="0"/>
              <a:t>（西尾東物流</a:t>
            </a:r>
            <a:r>
              <a:rPr lang="en-US" altLang="ja-JP" dirty="0"/>
              <a:t>C</a:t>
            </a:r>
            <a:r>
              <a:rPr lang="ja-JP" altLang="en-US" dirty="0"/>
              <a:t>）</a:t>
            </a:r>
          </a:p>
        </p:txBody>
      </p:sp>
      <p:sp>
        <p:nvSpPr>
          <p:cNvPr id="11" name="正方形/長方形 10"/>
          <p:cNvSpPr/>
          <p:nvPr/>
        </p:nvSpPr>
        <p:spPr>
          <a:xfrm>
            <a:off x="5040362" y="791477"/>
            <a:ext cx="7006247" cy="3834070"/>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2" name="図 11"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421" y="2601069"/>
            <a:ext cx="838200" cy="622300"/>
          </a:xfrm>
          <a:prstGeom prst="rect">
            <a:avLst/>
          </a:prstGeom>
        </p:spPr>
      </p:pic>
      <p:sp>
        <p:nvSpPr>
          <p:cNvPr id="13" name="正方形/長方形 12"/>
          <p:cNvSpPr/>
          <p:nvPr/>
        </p:nvSpPr>
        <p:spPr>
          <a:xfrm>
            <a:off x="449115" y="1743004"/>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B</a:t>
            </a:r>
            <a:endParaRPr kumimoji="1" lang="ja-JP" altLang="en-US" dirty="0">
              <a:solidFill>
                <a:schemeClr val="tx1"/>
              </a:solidFill>
            </a:endParaRPr>
          </a:p>
        </p:txBody>
      </p:sp>
      <p:sp>
        <p:nvSpPr>
          <p:cNvPr id="15" name="正方形/長方形 14"/>
          <p:cNvSpPr/>
          <p:nvPr/>
        </p:nvSpPr>
        <p:spPr>
          <a:xfrm>
            <a:off x="437245" y="3709434"/>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D</a:t>
            </a:r>
            <a:endParaRPr kumimoji="1" lang="ja-JP" altLang="en-US" dirty="0">
              <a:solidFill>
                <a:schemeClr val="tx1"/>
              </a:solidFill>
            </a:endParaRPr>
          </a:p>
        </p:txBody>
      </p:sp>
      <p:pic>
        <p:nvPicPr>
          <p:cNvPr id="16" name="図 15"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172" y="1764219"/>
            <a:ext cx="838200" cy="622300"/>
          </a:xfrm>
          <a:prstGeom prst="rect">
            <a:avLst/>
          </a:prstGeom>
        </p:spPr>
      </p:pic>
      <p:pic>
        <p:nvPicPr>
          <p:cNvPr id="17" name="図 16"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303" y="2666354"/>
            <a:ext cx="838200" cy="622300"/>
          </a:xfrm>
          <a:prstGeom prst="rect">
            <a:avLst/>
          </a:prstGeom>
        </p:spPr>
      </p:pic>
      <p:pic>
        <p:nvPicPr>
          <p:cNvPr id="18" name="図 17"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303" y="3710931"/>
            <a:ext cx="838200" cy="622300"/>
          </a:xfrm>
          <a:prstGeom prst="rect">
            <a:avLst/>
          </a:prstGeom>
        </p:spPr>
      </p:pic>
      <p:cxnSp>
        <p:nvCxnSpPr>
          <p:cNvPr id="20" name="直線矢印コネクタ 19"/>
          <p:cNvCxnSpPr>
            <a:stCxn id="6" idx="3"/>
          </p:cNvCxnSpPr>
          <p:nvPr/>
        </p:nvCxnSpPr>
        <p:spPr>
          <a:xfrm>
            <a:off x="1542916" y="1145473"/>
            <a:ext cx="3513100" cy="178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p:nvPr/>
        </p:nvCxnSpPr>
        <p:spPr>
          <a:xfrm flipV="1">
            <a:off x="3926609" y="3252431"/>
            <a:ext cx="1141275" cy="402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p:nvPr/>
        </p:nvCxnSpPr>
        <p:spPr>
          <a:xfrm>
            <a:off x="1586606" y="2352408"/>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p:nvPr/>
        </p:nvCxnSpPr>
        <p:spPr>
          <a:xfrm>
            <a:off x="1549109" y="3300111"/>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1537240" y="4309076"/>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1" name="正方形/長方形 30"/>
          <p:cNvSpPr/>
          <p:nvPr/>
        </p:nvSpPr>
        <p:spPr>
          <a:xfrm>
            <a:off x="5253998" y="983312"/>
            <a:ext cx="1103779" cy="3028811"/>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p:nvSpPr>
        <p:spPr>
          <a:xfrm>
            <a:off x="6652599" y="981401"/>
            <a:ext cx="1103779" cy="3042592"/>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highlight>
                <a:srgbClr val="FFFF00"/>
              </a:highlight>
            </a:endParaRPr>
          </a:p>
        </p:txBody>
      </p:sp>
      <p:sp>
        <p:nvSpPr>
          <p:cNvPr id="33" name="正方形/長方形 32"/>
          <p:cNvSpPr/>
          <p:nvPr/>
        </p:nvSpPr>
        <p:spPr>
          <a:xfrm>
            <a:off x="8053091" y="981400"/>
            <a:ext cx="1103779" cy="3054464"/>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4" name="正方形/長方形 33"/>
          <p:cNvSpPr/>
          <p:nvPr/>
        </p:nvSpPr>
        <p:spPr>
          <a:xfrm>
            <a:off x="9465453" y="981401"/>
            <a:ext cx="1103779" cy="3078204"/>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正方形/長方形 34"/>
          <p:cNvSpPr/>
          <p:nvPr/>
        </p:nvSpPr>
        <p:spPr>
          <a:xfrm>
            <a:off x="10828448" y="1003229"/>
            <a:ext cx="1103779" cy="3080116"/>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正方形/長方形 35"/>
          <p:cNvSpPr/>
          <p:nvPr/>
        </p:nvSpPr>
        <p:spPr>
          <a:xfrm>
            <a:off x="7716709" y="4724282"/>
            <a:ext cx="2492990" cy="369332"/>
          </a:xfrm>
          <a:prstGeom prst="rect">
            <a:avLst/>
          </a:prstGeom>
        </p:spPr>
        <p:txBody>
          <a:bodyPr wrap="none">
            <a:spAutoFit/>
          </a:bodyPr>
          <a:lstStyle/>
          <a:p>
            <a:r>
              <a:rPr lang="ja-JP" altLang="en-US" dirty="0"/>
              <a:t>工場（安城第一工場）</a:t>
            </a:r>
          </a:p>
        </p:txBody>
      </p:sp>
      <p:sp>
        <p:nvSpPr>
          <p:cNvPr id="37" name="正方形/長方形 36"/>
          <p:cNvSpPr/>
          <p:nvPr/>
        </p:nvSpPr>
        <p:spPr>
          <a:xfrm>
            <a:off x="5471656" y="4128861"/>
            <a:ext cx="646331" cy="369332"/>
          </a:xfrm>
          <a:prstGeom prst="rect">
            <a:avLst/>
          </a:prstGeom>
        </p:spPr>
        <p:txBody>
          <a:bodyPr wrap="none">
            <a:spAutoFit/>
          </a:bodyPr>
          <a:lstStyle/>
          <a:p>
            <a:r>
              <a:rPr lang="ja-JP" altLang="en-US" dirty="0"/>
              <a:t>受入</a:t>
            </a:r>
          </a:p>
        </p:txBody>
      </p:sp>
      <p:sp>
        <p:nvSpPr>
          <p:cNvPr id="38" name="正方形/長方形 37"/>
          <p:cNvSpPr/>
          <p:nvPr/>
        </p:nvSpPr>
        <p:spPr>
          <a:xfrm>
            <a:off x="6870257" y="4174430"/>
            <a:ext cx="646331" cy="369332"/>
          </a:xfrm>
          <a:prstGeom prst="rect">
            <a:avLst/>
          </a:prstGeom>
        </p:spPr>
        <p:txBody>
          <a:bodyPr wrap="none">
            <a:spAutoFit/>
          </a:bodyPr>
          <a:lstStyle/>
          <a:p>
            <a:r>
              <a:rPr lang="ja-JP" altLang="en-US" dirty="0"/>
              <a:t>格納</a:t>
            </a:r>
          </a:p>
        </p:txBody>
      </p:sp>
      <p:sp>
        <p:nvSpPr>
          <p:cNvPr id="39" name="正方形/長方形 38"/>
          <p:cNvSpPr/>
          <p:nvPr/>
        </p:nvSpPr>
        <p:spPr>
          <a:xfrm>
            <a:off x="8292595" y="4172517"/>
            <a:ext cx="646331" cy="369332"/>
          </a:xfrm>
          <a:prstGeom prst="rect">
            <a:avLst/>
          </a:prstGeom>
        </p:spPr>
        <p:txBody>
          <a:bodyPr wrap="none">
            <a:spAutoFit/>
          </a:bodyPr>
          <a:lstStyle/>
          <a:p>
            <a:r>
              <a:rPr lang="ja-JP" altLang="en-US" dirty="0"/>
              <a:t>集荷</a:t>
            </a:r>
          </a:p>
        </p:txBody>
      </p:sp>
      <p:sp>
        <p:nvSpPr>
          <p:cNvPr id="40" name="正方形/長方形 39"/>
          <p:cNvSpPr/>
          <p:nvPr/>
        </p:nvSpPr>
        <p:spPr>
          <a:xfrm>
            <a:off x="9728694" y="4148777"/>
            <a:ext cx="646331" cy="369332"/>
          </a:xfrm>
          <a:prstGeom prst="rect">
            <a:avLst/>
          </a:prstGeom>
        </p:spPr>
        <p:txBody>
          <a:bodyPr wrap="none">
            <a:spAutoFit/>
          </a:bodyPr>
          <a:lstStyle/>
          <a:p>
            <a:r>
              <a:rPr lang="ja-JP" altLang="en-US" dirty="0"/>
              <a:t>製造</a:t>
            </a:r>
          </a:p>
        </p:txBody>
      </p:sp>
      <p:sp>
        <p:nvSpPr>
          <p:cNvPr id="41" name="正方形/長方形 40"/>
          <p:cNvSpPr/>
          <p:nvPr/>
        </p:nvSpPr>
        <p:spPr>
          <a:xfrm>
            <a:off x="11091689" y="4182475"/>
            <a:ext cx="646331" cy="369332"/>
          </a:xfrm>
          <a:prstGeom prst="rect">
            <a:avLst/>
          </a:prstGeom>
        </p:spPr>
        <p:txBody>
          <a:bodyPr wrap="none">
            <a:spAutoFit/>
          </a:bodyPr>
          <a:lstStyle/>
          <a:p>
            <a:r>
              <a:rPr lang="ja-JP" altLang="en-US" dirty="0"/>
              <a:t>出荷</a:t>
            </a:r>
          </a:p>
        </p:txBody>
      </p:sp>
      <p:sp>
        <p:nvSpPr>
          <p:cNvPr id="45" name="テキスト ボックス 44">
            <a:extLst>
              <a:ext uri="{FF2B5EF4-FFF2-40B4-BE49-F238E27FC236}">
                <a16:creationId xmlns:a16="http://schemas.microsoft.com/office/drawing/2014/main" xmlns="" id="{A3939E41-27CA-45CA-85A6-8EEC0E242A15}"/>
              </a:ext>
            </a:extLst>
          </p:cNvPr>
          <p:cNvSpPr txBox="1"/>
          <p:nvPr/>
        </p:nvSpPr>
        <p:spPr>
          <a:xfrm>
            <a:off x="6994358" y="5835930"/>
            <a:ext cx="5312502" cy="646331"/>
          </a:xfrm>
          <a:prstGeom prst="rect">
            <a:avLst/>
          </a:prstGeom>
          <a:noFill/>
        </p:spPr>
        <p:txBody>
          <a:bodyPr wrap="square" rtlCol="0">
            <a:spAutoFit/>
          </a:bodyPr>
          <a:lstStyle/>
          <a:p>
            <a:r>
              <a:rPr lang="ja-JP" altLang="en-US" dirty="0"/>
              <a:t>運転手がフォークリフトで荷下ろし、</a:t>
            </a:r>
            <a:endParaRPr lang="en-US" altLang="ja-JP" dirty="0"/>
          </a:p>
          <a:p>
            <a:r>
              <a:rPr lang="ja-JP" altLang="en-US" dirty="0"/>
              <a:t>工場内に運んでいく</a:t>
            </a:r>
            <a:endParaRPr lang="en-US" altLang="ja-JP" dirty="0"/>
          </a:p>
        </p:txBody>
      </p:sp>
      <p:sp>
        <p:nvSpPr>
          <p:cNvPr id="2" name="吹き出し: 角を丸めた四角形 1">
            <a:extLst>
              <a:ext uri="{FF2B5EF4-FFF2-40B4-BE49-F238E27FC236}">
                <a16:creationId xmlns:a16="http://schemas.microsoft.com/office/drawing/2014/main" xmlns="" id="{0C82237E-D7D3-4888-848E-D92E19B2910C}"/>
              </a:ext>
            </a:extLst>
          </p:cNvPr>
          <p:cNvSpPr/>
          <p:nvPr/>
        </p:nvSpPr>
        <p:spPr>
          <a:xfrm>
            <a:off x="4387516" y="4645100"/>
            <a:ext cx="2606842" cy="1892531"/>
          </a:xfrm>
          <a:prstGeom prst="wedgeRoundRectCallout">
            <a:avLst>
              <a:gd name="adj1" fmla="val -10381"/>
              <a:gd name="adj2" fmla="val -91189"/>
              <a:gd name="adj3" fmla="val 16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42" name="図 41">
            <a:extLst>
              <a:ext uri="{FF2B5EF4-FFF2-40B4-BE49-F238E27FC236}">
                <a16:creationId xmlns:a16="http://schemas.microsoft.com/office/drawing/2014/main" xmlns="" id="{ABF0166E-601F-4BB2-981D-73AB556D992B}"/>
              </a:ext>
            </a:extLst>
          </p:cNvPr>
          <p:cNvPicPr>
            <a:picLocks noChangeAspect="1"/>
          </p:cNvPicPr>
          <p:nvPr/>
        </p:nvPicPr>
        <p:blipFill>
          <a:blip r:embed="rId3"/>
          <a:stretch>
            <a:fillRect/>
          </a:stretch>
        </p:blipFill>
        <p:spPr>
          <a:xfrm>
            <a:off x="4617909" y="4815471"/>
            <a:ext cx="2109732" cy="1467113"/>
          </a:xfrm>
          <a:prstGeom prst="rect">
            <a:avLst/>
          </a:prstGeom>
        </p:spPr>
      </p:pic>
      <p:pic>
        <p:nvPicPr>
          <p:cNvPr id="9" name="図 8"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19" y="761930"/>
            <a:ext cx="838200" cy="622300"/>
          </a:xfrm>
          <a:prstGeom prst="rect">
            <a:avLst/>
          </a:prstGeom>
        </p:spPr>
      </p:pic>
      <p:sp>
        <p:nvSpPr>
          <p:cNvPr id="43" name="正方形/長方形 42">
            <a:extLst>
              <a:ext uri="{FF2B5EF4-FFF2-40B4-BE49-F238E27FC236}">
                <a16:creationId xmlns:a16="http://schemas.microsoft.com/office/drawing/2014/main" xmlns="" id="{C95505B6-6329-495C-893E-115C8A37AE2D}"/>
              </a:ext>
            </a:extLst>
          </p:cNvPr>
          <p:cNvSpPr/>
          <p:nvPr/>
        </p:nvSpPr>
        <p:spPr>
          <a:xfrm>
            <a:off x="2822830" y="1371419"/>
            <a:ext cx="1082348" cy="307777"/>
          </a:xfrm>
          <a:prstGeom prst="rect">
            <a:avLst/>
          </a:prstGeom>
        </p:spPr>
        <p:txBody>
          <a:bodyPr wrap="none">
            <a:spAutoFit/>
          </a:bodyPr>
          <a:lstStyle/>
          <a:p>
            <a:r>
              <a:rPr lang="ja-JP" altLang="en-US" sz="1400" dirty="0"/>
              <a:t>１割ぐらい</a:t>
            </a:r>
          </a:p>
        </p:txBody>
      </p:sp>
      <p:sp>
        <p:nvSpPr>
          <p:cNvPr id="46" name="正方形/長方形 45">
            <a:extLst>
              <a:ext uri="{FF2B5EF4-FFF2-40B4-BE49-F238E27FC236}">
                <a16:creationId xmlns:a16="http://schemas.microsoft.com/office/drawing/2014/main" xmlns="" id="{D559E6A0-01C9-47B4-8507-0B32CA2A07E3}"/>
              </a:ext>
            </a:extLst>
          </p:cNvPr>
          <p:cNvSpPr/>
          <p:nvPr/>
        </p:nvSpPr>
        <p:spPr>
          <a:xfrm>
            <a:off x="3946136" y="3308554"/>
            <a:ext cx="998991" cy="307777"/>
          </a:xfrm>
          <a:prstGeom prst="rect">
            <a:avLst/>
          </a:prstGeom>
        </p:spPr>
        <p:txBody>
          <a:bodyPr wrap="none">
            <a:spAutoFit/>
          </a:bodyPr>
          <a:lstStyle/>
          <a:p>
            <a:r>
              <a:rPr lang="en-US" altLang="ja-JP" sz="1400" dirty="0"/>
              <a:t>9</a:t>
            </a:r>
            <a:r>
              <a:rPr lang="ja-JP" altLang="en-US" sz="1400" dirty="0"/>
              <a:t>割ぐらい</a:t>
            </a:r>
          </a:p>
        </p:txBody>
      </p:sp>
      <p:sp>
        <p:nvSpPr>
          <p:cNvPr id="5" name="矢印: 上 4">
            <a:extLst>
              <a:ext uri="{FF2B5EF4-FFF2-40B4-BE49-F238E27FC236}">
                <a16:creationId xmlns:a16="http://schemas.microsoft.com/office/drawing/2014/main" xmlns="" id="{26DC864E-7EC0-4296-A874-0EB3D7B0DF0E}"/>
              </a:ext>
            </a:extLst>
          </p:cNvPr>
          <p:cNvSpPr/>
          <p:nvPr/>
        </p:nvSpPr>
        <p:spPr>
          <a:xfrm>
            <a:off x="3112370" y="2571185"/>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47" name="正方形/長方形 46">
            <a:extLst>
              <a:ext uri="{FF2B5EF4-FFF2-40B4-BE49-F238E27FC236}">
                <a16:creationId xmlns:a16="http://schemas.microsoft.com/office/drawing/2014/main" xmlns="" id="{69E17A50-7436-4532-88AB-0BD6DB2CC554}"/>
              </a:ext>
            </a:extLst>
          </p:cNvPr>
          <p:cNvSpPr/>
          <p:nvPr/>
        </p:nvSpPr>
        <p:spPr>
          <a:xfrm>
            <a:off x="2920006" y="2263408"/>
            <a:ext cx="902811" cy="307777"/>
          </a:xfrm>
          <a:prstGeom prst="rect">
            <a:avLst/>
          </a:prstGeom>
          <a:solidFill>
            <a:schemeClr val="bg1"/>
          </a:solidFill>
        </p:spPr>
        <p:txBody>
          <a:bodyPr wrap="none">
            <a:spAutoFit/>
          </a:bodyPr>
          <a:lstStyle/>
          <a:p>
            <a:r>
              <a:rPr lang="ja-JP" altLang="en-US" sz="1400" dirty="0">
                <a:solidFill>
                  <a:srgbClr val="00B050"/>
                </a:solidFill>
              </a:rPr>
              <a:t>検収日時</a:t>
            </a:r>
          </a:p>
        </p:txBody>
      </p:sp>
      <p:sp>
        <p:nvSpPr>
          <p:cNvPr id="48" name="矢印: 上 47">
            <a:extLst>
              <a:ext uri="{FF2B5EF4-FFF2-40B4-BE49-F238E27FC236}">
                <a16:creationId xmlns:a16="http://schemas.microsoft.com/office/drawing/2014/main" xmlns="" id="{B7B24AEE-462F-4A95-A1AB-D093F8D9FEE4}"/>
              </a:ext>
            </a:extLst>
          </p:cNvPr>
          <p:cNvSpPr/>
          <p:nvPr/>
        </p:nvSpPr>
        <p:spPr>
          <a:xfrm>
            <a:off x="309553" y="2558935"/>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49" name="正方形/長方形 48">
            <a:extLst>
              <a:ext uri="{FF2B5EF4-FFF2-40B4-BE49-F238E27FC236}">
                <a16:creationId xmlns:a16="http://schemas.microsoft.com/office/drawing/2014/main" xmlns="" id="{7927E22C-93C2-4A98-8AF8-D29DD409B1F0}"/>
              </a:ext>
            </a:extLst>
          </p:cNvPr>
          <p:cNvSpPr/>
          <p:nvPr/>
        </p:nvSpPr>
        <p:spPr>
          <a:xfrm>
            <a:off x="159227" y="2243219"/>
            <a:ext cx="902811" cy="307777"/>
          </a:xfrm>
          <a:prstGeom prst="rect">
            <a:avLst/>
          </a:prstGeom>
          <a:solidFill>
            <a:schemeClr val="bg1"/>
          </a:solidFill>
        </p:spPr>
        <p:txBody>
          <a:bodyPr wrap="none">
            <a:spAutoFit/>
          </a:bodyPr>
          <a:lstStyle/>
          <a:p>
            <a:r>
              <a:rPr lang="ja-JP" altLang="en-US" sz="1400" dirty="0">
                <a:solidFill>
                  <a:srgbClr val="00B050"/>
                </a:solidFill>
              </a:rPr>
              <a:t>印刷日時</a:t>
            </a:r>
          </a:p>
        </p:txBody>
      </p:sp>
      <p:sp>
        <p:nvSpPr>
          <p:cNvPr id="50" name="矢印: 上 49">
            <a:extLst>
              <a:ext uri="{FF2B5EF4-FFF2-40B4-BE49-F238E27FC236}">
                <a16:creationId xmlns:a16="http://schemas.microsoft.com/office/drawing/2014/main" xmlns="" id="{BD29191E-8360-409E-9BB2-301285878D2D}"/>
              </a:ext>
            </a:extLst>
          </p:cNvPr>
          <p:cNvSpPr/>
          <p:nvPr/>
        </p:nvSpPr>
        <p:spPr>
          <a:xfrm>
            <a:off x="6410283" y="2558935"/>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51" name="正方形/長方形 50">
            <a:extLst>
              <a:ext uri="{FF2B5EF4-FFF2-40B4-BE49-F238E27FC236}">
                <a16:creationId xmlns:a16="http://schemas.microsoft.com/office/drawing/2014/main" xmlns="" id="{F4138A43-0317-4E0F-BC5B-A3787DE72AA6}"/>
              </a:ext>
            </a:extLst>
          </p:cNvPr>
          <p:cNvSpPr/>
          <p:nvPr/>
        </p:nvSpPr>
        <p:spPr>
          <a:xfrm>
            <a:off x="6201193" y="2248363"/>
            <a:ext cx="902811" cy="307777"/>
          </a:xfrm>
          <a:prstGeom prst="rect">
            <a:avLst/>
          </a:prstGeom>
          <a:solidFill>
            <a:schemeClr val="bg1"/>
          </a:solidFill>
        </p:spPr>
        <p:txBody>
          <a:bodyPr wrap="none">
            <a:spAutoFit/>
          </a:bodyPr>
          <a:lstStyle/>
          <a:p>
            <a:r>
              <a:rPr lang="ja-JP" altLang="en-US" sz="1400" dirty="0">
                <a:solidFill>
                  <a:srgbClr val="00B050"/>
                </a:solidFill>
              </a:rPr>
              <a:t>入庫日時</a:t>
            </a:r>
          </a:p>
        </p:txBody>
      </p:sp>
      <p:sp>
        <p:nvSpPr>
          <p:cNvPr id="52" name="矢印: 上 51">
            <a:extLst>
              <a:ext uri="{FF2B5EF4-FFF2-40B4-BE49-F238E27FC236}">
                <a16:creationId xmlns:a16="http://schemas.microsoft.com/office/drawing/2014/main" xmlns="" id="{CB46C69F-BAC0-41B9-B89A-B3F68D6D723B}"/>
              </a:ext>
            </a:extLst>
          </p:cNvPr>
          <p:cNvSpPr/>
          <p:nvPr/>
        </p:nvSpPr>
        <p:spPr>
          <a:xfrm>
            <a:off x="7516588" y="2604627"/>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53" name="正方形/長方形 52">
            <a:extLst>
              <a:ext uri="{FF2B5EF4-FFF2-40B4-BE49-F238E27FC236}">
                <a16:creationId xmlns:a16="http://schemas.microsoft.com/office/drawing/2014/main" xmlns="" id="{77AE314F-C85A-4AE8-8394-BD625F9136A5}"/>
              </a:ext>
            </a:extLst>
          </p:cNvPr>
          <p:cNvSpPr/>
          <p:nvPr/>
        </p:nvSpPr>
        <p:spPr>
          <a:xfrm>
            <a:off x="7323137" y="2251158"/>
            <a:ext cx="902811" cy="307777"/>
          </a:xfrm>
          <a:prstGeom prst="rect">
            <a:avLst/>
          </a:prstGeom>
          <a:solidFill>
            <a:schemeClr val="bg1"/>
          </a:solidFill>
        </p:spPr>
        <p:txBody>
          <a:bodyPr wrap="none">
            <a:spAutoFit/>
          </a:bodyPr>
          <a:lstStyle/>
          <a:p>
            <a:r>
              <a:rPr lang="ja-JP" altLang="en-US" sz="1400" dirty="0">
                <a:solidFill>
                  <a:srgbClr val="00B050"/>
                </a:solidFill>
              </a:rPr>
              <a:t>出庫日時</a:t>
            </a:r>
          </a:p>
        </p:txBody>
      </p:sp>
      <p:sp>
        <p:nvSpPr>
          <p:cNvPr id="54" name="矢印: 上 53">
            <a:extLst>
              <a:ext uri="{FF2B5EF4-FFF2-40B4-BE49-F238E27FC236}">
                <a16:creationId xmlns:a16="http://schemas.microsoft.com/office/drawing/2014/main" xmlns="" id="{8458811E-758C-48C8-BD82-D2D3AAF8591A}"/>
              </a:ext>
            </a:extLst>
          </p:cNvPr>
          <p:cNvSpPr/>
          <p:nvPr/>
        </p:nvSpPr>
        <p:spPr>
          <a:xfrm>
            <a:off x="10326916" y="2648645"/>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55" name="正方形/長方形 54">
            <a:extLst>
              <a:ext uri="{FF2B5EF4-FFF2-40B4-BE49-F238E27FC236}">
                <a16:creationId xmlns:a16="http://schemas.microsoft.com/office/drawing/2014/main" xmlns="" id="{ADAA1FC0-3A73-4783-B62A-3E81EE748FE8}"/>
              </a:ext>
            </a:extLst>
          </p:cNvPr>
          <p:cNvSpPr/>
          <p:nvPr/>
        </p:nvSpPr>
        <p:spPr>
          <a:xfrm>
            <a:off x="10150334" y="2321315"/>
            <a:ext cx="902811" cy="307777"/>
          </a:xfrm>
          <a:prstGeom prst="rect">
            <a:avLst/>
          </a:prstGeom>
          <a:solidFill>
            <a:schemeClr val="bg1"/>
          </a:solidFill>
        </p:spPr>
        <p:txBody>
          <a:bodyPr wrap="none">
            <a:spAutoFit/>
          </a:bodyPr>
          <a:lstStyle/>
          <a:p>
            <a:r>
              <a:rPr lang="ja-JP" altLang="en-US" sz="1400" dirty="0">
                <a:solidFill>
                  <a:srgbClr val="00B050"/>
                </a:solidFill>
              </a:rPr>
              <a:t>回収日時</a:t>
            </a:r>
          </a:p>
        </p:txBody>
      </p:sp>
      <p:sp>
        <p:nvSpPr>
          <p:cNvPr id="56" name="矢印: 上 55">
            <a:extLst>
              <a:ext uri="{FF2B5EF4-FFF2-40B4-BE49-F238E27FC236}">
                <a16:creationId xmlns:a16="http://schemas.microsoft.com/office/drawing/2014/main" xmlns="" id="{2CB3FCC6-7D7B-4D97-9945-5ED2E91C7A89}"/>
              </a:ext>
            </a:extLst>
          </p:cNvPr>
          <p:cNvSpPr/>
          <p:nvPr/>
        </p:nvSpPr>
        <p:spPr>
          <a:xfrm>
            <a:off x="309639" y="5498731"/>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57" name="正方形/長方形 56">
            <a:extLst>
              <a:ext uri="{FF2B5EF4-FFF2-40B4-BE49-F238E27FC236}">
                <a16:creationId xmlns:a16="http://schemas.microsoft.com/office/drawing/2014/main" xmlns="" id="{88DF1D6A-DE57-436E-97D8-0D01CEB3C300}"/>
              </a:ext>
            </a:extLst>
          </p:cNvPr>
          <p:cNvSpPr/>
          <p:nvPr/>
        </p:nvSpPr>
        <p:spPr>
          <a:xfrm>
            <a:off x="794185" y="5851318"/>
            <a:ext cx="2877711" cy="307777"/>
          </a:xfrm>
          <a:prstGeom prst="rect">
            <a:avLst/>
          </a:prstGeom>
          <a:solidFill>
            <a:schemeClr val="bg1"/>
          </a:solidFill>
        </p:spPr>
        <p:txBody>
          <a:bodyPr wrap="none">
            <a:spAutoFit/>
          </a:bodyPr>
          <a:lstStyle/>
          <a:p>
            <a:r>
              <a:rPr lang="ja-JP" altLang="en-US" sz="1400" dirty="0">
                <a:solidFill>
                  <a:srgbClr val="00B050"/>
                </a:solidFill>
              </a:rPr>
              <a:t>通過情報が取れているタイミング</a:t>
            </a:r>
          </a:p>
        </p:txBody>
      </p:sp>
      <p:sp>
        <p:nvSpPr>
          <p:cNvPr id="58" name="矢印: 上 57">
            <a:extLst>
              <a:ext uri="{FF2B5EF4-FFF2-40B4-BE49-F238E27FC236}">
                <a16:creationId xmlns:a16="http://schemas.microsoft.com/office/drawing/2014/main" xmlns="" id="{03D127C4-7CE0-48D8-A68B-CC36EAAA7CA6}"/>
              </a:ext>
            </a:extLst>
          </p:cNvPr>
          <p:cNvSpPr/>
          <p:nvPr/>
        </p:nvSpPr>
        <p:spPr>
          <a:xfrm>
            <a:off x="5580827" y="553919"/>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59" name="正方形/長方形 58">
            <a:extLst>
              <a:ext uri="{FF2B5EF4-FFF2-40B4-BE49-F238E27FC236}">
                <a16:creationId xmlns:a16="http://schemas.microsoft.com/office/drawing/2014/main" xmlns="" id="{AF870A2D-C125-4C81-A3F7-C8EB7503284F}"/>
              </a:ext>
            </a:extLst>
          </p:cNvPr>
          <p:cNvSpPr/>
          <p:nvPr/>
        </p:nvSpPr>
        <p:spPr>
          <a:xfrm>
            <a:off x="5371737" y="212655"/>
            <a:ext cx="902811" cy="307777"/>
          </a:xfrm>
          <a:prstGeom prst="rect">
            <a:avLst/>
          </a:prstGeom>
          <a:solidFill>
            <a:schemeClr val="bg1"/>
          </a:solidFill>
        </p:spPr>
        <p:txBody>
          <a:bodyPr wrap="none">
            <a:spAutoFit/>
          </a:bodyPr>
          <a:lstStyle/>
          <a:p>
            <a:r>
              <a:rPr lang="ja-JP" altLang="en-US" sz="1400" dirty="0">
                <a:solidFill>
                  <a:srgbClr val="00B050"/>
                </a:solidFill>
              </a:rPr>
              <a:t>検収日時</a:t>
            </a:r>
          </a:p>
        </p:txBody>
      </p:sp>
      <p:sp>
        <p:nvSpPr>
          <p:cNvPr id="61" name="吹き出し: 角を丸めた四角形 60">
            <a:extLst>
              <a:ext uri="{FF2B5EF4-FFF2-40B4-BE49-F238E27FC236}">
                <a16:creationId xmlns:a16="http://schemas.microsoft.com/office/drawing/2014/main" xmlns="" id="{B3E9F26F-6E6B-4D0F-935F-249BCA6F2E19}"/>
              </a:ext>
            </a:extLst>
          </p:cNvPr>
          <p:cNvSpPr/>
          <p:nvPr/>
        </p:nvSpPr>
        <p:spPr>
          <a:xfrm>
            <a:off x="6475437" y="1115403"/>
            <a:ext cx="1429297" cy="877273"/>
          </a:xfrm>
          <a:prstGeom prst="wedgeRoundRectCallout">
            <a:avLst>
              <a:gd name="adj1" fmla="val -6599"/>
              <a:gd name="adj2" fmla="val 68698"/>
              <a:gd name="adj3" fmla="val 16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a:solidFill>
                  <a:schemeClr val="tx1"/>
                </a:solidFill>
              </a:rPr>
              <a:t>立体倉庫</a:t>
            </a:r>
            <a:endParaRPr lang="en-US" altLang="ja-JP" sz="1400" dirty="0">
              <a:solidFill>
                <a:schemeClr val="tx1"/>
              </a:solidFill>
            </a:endParaRPr>
          </a:p>
          <a:p>
            <a:pPr algn="ctr"/>
            <a:r>
              <a:rPr kumimoji="1" lang="ja-JP" altLang="en-US" sz="1400" dirty="0">
                <a:solidFill>
                  <a:schemeClr val="tx1"/>
                </a:solidFill>
              </a:rPr>
              <a:t>（順立装置）</a:t>
            </a:r>
          </a:p>
        </p:txBody>
      </p:sp>
      <p:sp>
        <p:nvSpPr>
          <p:cNvPr id="62" name="吹き出し: 角を丸めた四角形 61">
            <a:extLst>
              <a:ext uri="{FF2B5EF4-FFF2-40B4-BE49-F238E27FC236}">
                <a16:creationId xmlns:a16="http://schemas.microsoft.com/office/drawing/2014/main" xmlns="" id="{6875469D-0002-476A-8858-E12F5A050B72}"/>
              </a:ext>
            </a:extLst>
          </p:cNvPr>
          <p:cNvSpPr/>
          <p:nvPr/>
        </p:nvSpPr>
        <p:spPr>
          <a:xfrm>
            <a:off x="7988076" y="1131939"/>
            <a:ext cx="1429297" cy="877273"/>
          </a:xfrm>
          <a:prstGeom prst="wedgeRoundRectCallout">
            <a:avLst>
              <a:gd name="adj1" fmla="val -6599"/>
              <a:gd name="adj2" fmla="val 68698"/>
              <a:gd name="adj3" fmla="val 16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a:solidFill>
                  <a:schemeClr val="tx1"/>
                </a:solidFill>
              </a:rPr>
              <a:t>AGV</a:t>
            </a:r>
            <a:endParaRPr kumimoji="1" lang="ja-JP" altLang="en-US" sz="1400" dirty="0">
              <a:solidFill>
                <a:schemeClr val="tx1"/>
              </a:solidFill>
            </a:endParaRPr>
          </a:p>
        </p:txBody>
      </p:sp>
      <p:sp>
        <p:nvSpPr>
          <p:cNvPr id="63" name="吹き出し: 角を丸めた四角形 62">
            <a:extLst>
              <a:ext uri="{FF2B5EF4-FFF2-40B4-BE49-F238E27FC236}">
                <a16:creationId xmlns:a16="http://schemas.microsoft.com/office/drawing/2014/main" xmlns="" id="{1EFACDE3-03A8-4183-8B65-2D23BC3C656A}"/>
              </a:ext>
            </a:extLst>
          </p:cNvPr>
          <p:cNvSpPr/>
          <p:nvPr/>
        </p:nvSpPr>
        <p:spPr>
          <a:xfrm>
            <a:off x="9489636" y="1122936"/>
            <a:ext cx="1429297" cy="877273"/>
          </a:xfrm>
          <a:prstGeom prst="wedgeRoundRectCallout">
            <a:avLst>
              <a:gd name="adj1" fmla="val -6599"/>
              <a:gd name="adj2" fmla="val 68698"/>
              <a:gd name="adj3" fmla="val 16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a:solidFill>
                  <a:schemeClr val="tx1"/>
                </a:solidFill>
              </a:rPr>
              <a:t>組立</a:t>
            </a:r>
            <a:endParaRPr kumimoji="1" lang="ja-JP" altLang="en-US" sz="1400" dirty="0">
              <a:solidFill>
                <a:schemeClr val="tx1"/>
              </a:solidFill>
            </a:endParaRPr>
          </a:p>
        </p:txBody>
      </p:sp>
    </p:spTree>
    <p:extLst>
      <p:ext uri="{BB962C8B-B14F-4D97-AF65-F5344CB8AC3E}">
        <p14:creationId xmlns:p14="http://schemas.microsoft.com/office/powerpoint/2010/main" val="2686339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fld id="{86CB4B4D-7CA3-9044-876B-883B54F8677D}" type="slidenum">
              <a:rPr lang="uk-UA" smtClean="0"/>
              <a:t>11</a:t>
            </a:fld>
            <a:endParaRPr lang="uk-UA"/>
          </a:p>
        </p:txBody>
      </p:sp>
      <p:sp>
        <p:nvSpPr>
          <p:cNvPr id="3" name="テキスト プレースホルダー 2"/>
          <p:cNvSpPr>
            <a:spLocks noGrp="1"/>
          </p:cNvSpPr>
          <p:nvPr>
            <p:ph type="body" idx="1"/>
          </p:nvPr>
        </p:nvSpPr>
        <p:spPr/>
        <p:txBody>
          <a:bodyPr/>
          <a:lstStyle/>
          <a:p>
            <a:r>
              <a:rPr lang="ja-JP" altLang="en-US" sz="1800" dirty="0"/>
              <a:t>＜ありたい姿＞</a:t>
            </a:r>
            <a:endParaRPr lang="en-US" altLang="ja-JP" sz="1800" dirty="0"/>
          </a:p>
          <a:p>
            <a:r>
              <a:rPr lang="ja-JP" altLang="en-US" sz="1800" dirty="0"/>
              <a:t>工程スルーで通過情報を一元化し、モノの流れをリアルタイムで把握。リーンで安心な生産</a:t>
            </a:r>
            <a:endParaRPr lang="en-US" altLang="ja-JP" sz="1800" dirty="0"/>
          </a:p>
          <a:p>
            <a:r>
              <a:rPr lang="ja-JP" altLang="ja-JP" sz="1800" b="0" dirty="0"/>
              <a:t>1</a:t>
            </a:r>
            <a:r>
              <a:rPr lang="en-US" altLang="ja-JP" sz="1800" b="0" dirty="0"/>
              <a:t>.</a:t>
            </a:r>
            <a:r>
              <a:rPr lang="ja-JP" altLang="en-US" sz="1800" b="0" dirty="0"/>
              <a:t>見える化</a:t>
            </a:r>
            <a:r>
              <a:rPr lang="en-US" altLang="ja-JP" sz="1800" b="0" dirty="0"/>
              <a:t> …</a:t>
            </a:r>
            <a:r>
              <a:rPr lang="ja-JP" altLang="en-US" sz="1800" b="0" dirty="0"/>
              <a:t> 在庫状態の正常</a:t>
            </a:r>
            <a:r>
              <a:rPr lang="en-US" altLang="ja-JP" sz="1800" b="0" dirty="0"/>
              <a:t>/</a:t>
            </a:r>
            <a:r>
              <a:rPr lang="ja-JP" altLang="en-US" sz="1800" b="0" dirty="0"/>
              <a:t>異常がすぐに分かり、在庫量が調整できる</a:t>
            </a:r>
            <a:endParaRPr lang="en-US" altLang="ja-JP" sz="1800" b="0" dirty="0"/>
          </a:p>
          <a:p>
            <a:r>
              <a:rPr lang="en-US" altLang="ja-JP" sz="1800" b="0" dirty="0"/>
              <a:t>2.</a:t>
            </a:r>
            <a:r>
              <a:rPr lang="ja-JP" altLang="en-US" sz="1800" b="0" dirty="0"/>
              <a:t>分析する</a:t>
            </a:r>
            <a:r>
              <a:rPr lang="en-US" altLang="ja-JP" sz="1800" b="0" dirty="0"/>
              <a:t> … </a:t>
            </a:r>
            <a:r>
              <a:rPr lang="ja-JP" altLang="en-US" sz="1800" b="0" dirty="0"/>
              <a:t>在庫量増減の原因が分かり、アクションが取れる</a:t>
            </a:r>
            <a:endParaRPr lang="en-US" altLang="ja-JP" sz="1800" b="0" dirty="0"/>
          </a:p>
          <a:p>
            <a:r>
              <a:rPr lang="en-US" altLang="ja-JP" sz="1800" b="0" dirty="0"/>
              <a:t>3.</a:t>
            </a:r>
            <a:r>
              <a:rPr lang="ja-JP" altLang="en-US" sz="1800" b="0" dirty="0"/>
              <a:t>予兆</a:t>
            </a:r>
            <a:r>
              <a:rPr lang="en-US" altLang="ja-JP" sz="1800" b="0" dirty="0"/>
              <a:t>/</a:t>
            </a:r>
            <a:r>
              <a:rPr lang="ja-JP" altLang="en-US" sz="1800" b="0" dirty="0"/>
              <a:t>予測</a:t>
            </a:r>
            <a:r>
              <a:rPr lang="en-US" altLang="ja-JP" sz="1800" b="0" dirty="0"/>
              <a:t> … 1</a:t>
            </a:r>
            <a:r>
              <a:rPr lang="ja-JP" altLang="en-US" sz="1800" b="0" dirty="0"/>
              <a:t>歩先の状況を予測し、最適な生産計画</a:t>
            </a:r>
            <a:r>
              <a:rPr lang="en-US" altLang="ja-JP" sz="1800" b="0" dirty="0"/>
              <a:t>/</a:t>
            </a:r>
            <a:r>
              <a:rPr lang="ja-JP" altLang="en-US" sz="1800" b="0" dirty="0"/>
              <a:t>指示が出せる</a:t>
            </a:r>
            <a:endParaRPr lang="en-US" altLang="ja-JP" sz="1800" b="0" dirty="0"/>
          </a:p>
          <a:p>
            <a:endParaRPr lang="en-US" altLang="ja-JP" sz="1800" dirty="0"/>
          </a:p>
          <a:p>
            <a:endParaRPr lang="en-US" altLang="ja-JP" sz="1800" dirty="0"/>
          </a:p>
          <a:p>
            <a:endParaRPr lang="en-US" altLang="ja-JP" sz="1800" dirty="0"/>
          </a:p>
          <a:p>
            <a:endParaRPr lang="en-US" altLang="ja-JP" sz="1800" dirty="0"/>
          </a:p>
          <a:p>
            <a:endParaRPr lang="en-US" altLang="ja-JP" sz="1800" dirty="0"/>
          </a:p>
          <a:p>
            <a:endParaRPr lang="en-US" altLang="ja-JP" sz="1800" dirty="0"/>
          </a:p>
          <a:p>
            <a:endParaRPr lang="en-US" altLang="ja-JP" sz="1800" dirty="0"/>
          </a:p>
          <a:p>
            <a:r>
              <a:rPr lang="ja-JP" altLang="en-US" sz="1800" dirty="0"/>
              <a:t>＜現状＞</a:t>
            </a:r>
            <a:endParaRPr lang="en-US" altLang="ja-JP" sz="1800" dirty="0"/>
          </a:p>
          <a:p>
            <a:r>
              <a:rPr lang="ja-JP" altLang="en-US" sz="1800" dirty="0"/>
              <a:t>順立装置を導入した結果、以下のような問題が発生しているが、原因がよく分かっていない</a:t>
            </a:r>
            <a:endParaRPr lang="en-US" altLang="ja-JP" sz="1800" dirty="0"/>
          </a:p>
          <a:p>
            <a:r>
              <a:rPr lang="en-US" altLang="ja-JP" sz="1800" b="0" dirty="0"/>
              <a:t>◇</a:t>
            </a:r>
            <a:r>
              <a:rPr lang="ja-JP" altLang="en-US" sz="1800" b="0" dirty="0"/>
              <a:t>順立装置の在庫数が設計値に対して多かったり少なかったりする</a:t>
            </a:r>
            <a:endParaRPr lang="en-US" altLang="ja-JP" sz="1800" b="0" dirty="0"/>
          </a:p>
          <a:p>
            <a:r>
              <a:rPr lang="en-US" altLang="ja-JP" sz="1800" b="0" dirty="0"/>
              <a:t>→</a:t>
            </a:r>
            <a:r>
              <a:rPr lang="ja-JP" altLang="en-US" sz="1800" b="0" dirty="0"/>
              <a:t> 想定していない箱が順立装置内に存在する、過多が起こる　➡　必要な箱が入らない</a:t>
            </a:r>
            <a:endParaRPr lang="en-US" altLang="ja-JP" sz="1800" b="0" dirty="0"/>
          </a:p>
          <a:p>
            <a:r>
              <a:rPr lang="en-US" altLang="ja-JP" sz="1800" b="0" dirty="0"/>
              <a:t>→</a:t>
            </a:r>
            <a:r>
              <a:rPr lang="ja-JP" altLang="en-US" sz="1800" b="0" dirty="0"/>
              <a:t> 必要な箱が順立装置内に存在しない、欠品が起こる　➡　生産停止</a:t>
            </a:r>
            <a:endParaRPr lang="en-US" altLang="ja-JP" sz="1800" b="0" dirty="0"/>
          </a:p>
          <a:p>
            <a:r>
              <a:rPr lang="ja-JP" altLang="ja-JP" sz="1800" b="0" dirty="0"/>
              <a:t>　</a:t>
            </a:r>
            <a:r>
              <a:rPr lang="ja-JP" altLang="en-US" sz="1800" b="0" dirty="0"/>
              <a:t>（西尾東物流センターまで箱を取りに行くこともある）</a:t>
            </a:r>
            <a:endParaRPr lang="en-US" altLang="ja-JP" sz="1800" b="0" dirty="0"/>
          </a:p>
          <a:p>
            <a:r>
              <a:rPr lang="en-US" altLang="ja-JP" sz="1800" b="0" dirty="0"/>
              <a:t>◇</a:t>
            </a:r>
            <a:r>
              <a:rPr lang="ja-JP" altLang="en-US" sz="1800" b="0" dirty="0"/>
              <a:t>順立装置前の一時仮置場から箱が溢れる</a:t>
            </a:r>
            <a:endParaRPr lang="en-US" altLang="ja-JP" sz="1800" b="0" dirty="0"/>
          </a:p>
          <a:p>
            <a:r>
              <a:rPr lang="en-US" altLang="ja-JP" sz="1800" b="0" dirty="0"/>
              <a:t>→</a:t>
            </a:r>
            <a:r>
              <a:rPr lang="ja-JP" altLang="en-US" sz="1800" b="0" dirty="0"/>
              <a:t> スペースの圧迫</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kumimoji="1" lang="ja-JP" altLang="en-US" dirty="0"/>
          </a:p>
        </p:txBody>
      </p:sp>
      <p:sp>
        <p:nvSpPr>
          <p:cNvPr id="4" name="テキスト プレースホルダー 3"/>
          <p:cNvSpPr>
            <a:spLocks noGrp="1"/>
          </p:cNvSpPr>
          <p:nvPr>
            <p:ph type="body" sz="quarter" idx="21"/>
          </p:nvPr>
        </p:nvSpPr>
        <p:spPr/>
        <p:txBody>
          <a:bodyPr>
            <a:noAutofit/>
          </a:bodyPr>
          <a:lstStyle/>
          <a:p>
            <a:r>
              <a:rPr lang="ja-JP" altLang="en-US" sz="2400" dirty="0"/>
              <a:t>課題１：全体像</a:t>
            </a:r>
            <a:endParaRPr kumimoji="1" lang="en-US" altLang="ja-JP" sz="2400" dirty="0"/>
          </a:p>
        </p:txBody>
      </p:sp>
      <p:sp>
        <p:nvSpPr>
          <p:cNvPr id="15" name="テキスト ボックス 14"/>
          <p:cNvSpPr txBox="1"/>
          <p:nvPr/>
        </p:nvSpPr>
        <p:spPr>
          <a:xfrm>
            <a:off x="2708611" y="2708214"/>
            <a:ext cx="7322521" cy="923330"/>
          </a:xfrm>
          <a:prstGeom prst="rect">
            <a:avLst/>
          </a:prstGeom>
          <a:noFill/>
          <a:ln>
            <a:solidFill>
              <a:schemeClr val="tx1"/>
            </a:solidFill>
          </a:ln>
        </p:spPr>
        <p:txBody>
          <a:bodyPr wrap="square" rtlCol="0">
            <a:spAutoFit/>
          </a:bodyPr>
          <a:lstStyle/>
          <a:p>
            <a:r>
              <a:rPr lang="ja-JP" altLang="en-US" b="1" dirty="0"/>
              <a:t>＜課題（</a:t>
            </a:r>
            <a:r>
              <a:rPr lang="en-US" altLang="ja-JP" b="1" dirty="0"/>
              <a:t>DS</a:t>
            </a:r>
            <a:r>
              <a:rPr lang="ja-JP" altLang="en-US" b="1" dirty="0"/>
              <a:t>部に相談があった内容）＞</a:t>
            </a:r>
            <a:endParaRPr lang="en-US" altLang="ja-JP" b="1" dirty="0"/>
          </a:p>
          <a:p>
            <a:r>
              <a:rPr lang="en-US" altLang="ja-JP" dirty="0">
                <a:solidFill>
                  <a:srgbClr val="FF0000"/>
                </a:solidFill>
              </a:rPr>
              <a:t>①</a:t>
            </a:r>
            <a:r>
              <a:rPr lang="ja-JP" altLang="en-US" dirty="0">
                <a:solidFill>
                  <a:srgbClr val="FF0000"/>
                </a:solidFill>
              </a:rPr>
              <a:t>順立装置の</a:t>
            </a:r>
            <a:r>
              <a:rPr kumimoji="1" lang="ja-JP" altLang="en-US" dirty="0">
                <a:solidFill>
                  <a:srgbClr val="FF0000"/>
                </a:solidFill>
              </a:rPr>
              <a:t>在庫数の増減</a:t>
            </a:r>
            <a:r>
              <a:rPr kumimoji="1" lang="en-US" altLang="ja-JP" dirty="0">
                <a:solidFill>
                  <a:srgbClr val="FF0000"/>
                </a:solidFill>
              </a:rPr>
              <a:t>/</a:t>
            </a:r>
            <a:r>
              <a:rPr kumimoji="1" lang="ja-JP" altLang="en-US" dirty="0">
                <a:solidFill>
                  <a:srgbClr val="FF0000"/>
                </a:solidFill>
              </a:rPr>
              <a:t>異常の原因特定</a:t>
            </a:r>
            <a:endParaRPr kumimoji="1" lang="en-US" altLang="ja-JP" dirty="0">
              <a:solidFill>
                <a:srgbClr val="FF0000"/>
              </a:solidFill>
            </a:endParaRPr>
          </a:p>
          <a:p>
            <a:r>
              <a:rPr lang="en-US" altLang="ja-JP" dirty="0"/>
              <a:t>②</a:t>
            </a:r>
            <a:r>
              <a:rPr kumimoji="1" lang="ja-JP" altLang="en-US" dirty="0"/>
              <a:t>在庫量の予測</a:t>
            </a:r>
          </a:p>
        </p:txBody>
      </p:sp>
      <p:sp>
        <p:nvSpPr>
          <p:cNvPr id="16" name="正方形/長方形 15"/>
          <p:cNvSpPr/>
          <p:nvPr/>
        </p:nvSpPr>
        <p:spPr>
          <a:xfrm>
            <a:off x="440635" y="764520"/>
            <a:ext cx="9603265" cy="1490165"/>
          </a:xfrm>
          <a:prstGeom prst="rect">
            <a:avLst/>
          </a:prstGeom>
          <a:noFill/>
          <a:ln>
            <a:solidFill>
              <a:srgbClr val="3333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437516" y="4055842"/>
            <a:ext cx="9593616" cy="2329338"/>
          </a:xfrm>
          <a:prstGeom prst="rect">
            <a:avLst/>
          </a:prstGeom>
          <a:noFill/>
          <a:ln>
            <a:solidFill>
              <a:srgbClr val="3333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3" name="直線コネクタ 22"/>
          <p:cNvCxnSpPr/>
          <p:nvPr/>
        </p:nvCxnSpPr>
        <p:spPr>
          <a:xfrm>
            <a:off x="1516302" y="2241727"/>
            <a:ext cx="0" cy="1788198"/>
          </a:xfrm>
          <a:prstGeom prst="line">
            <a:avLst/>
          </a:prstGeom>
          <a:ln>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51" name="直線コネクタ 50"/>
          <p:cNvCxnSpPr/>
          <p:nvPr/>
        </p:nvCxnSpPr>
        <p:spPr>
          <a:xfrm flipH="1" flipV="1">
            <a:off x="1526144" y="3145688"/>
            <a:ext cx="1182469" cy="3096"/>
          </a:xfrm>
          <a:prstGeom prst="line">
            <a:avLst/>
          </a:prstGeom>
          <a:ln>
            <a:solidFill>
              <a:srgbClr val="333333"/>
            </a:solidFill>
          </a:ln>
          <a:effectLst/>
        </p:spPr>
        <p:style>
          <a:lnRef idx="2">
            <a:schemeClr val="accent1"/>
          </a:lnRef>
          <a:fillRef idx="0">
            <a:schemeClr val="accent1"/>
          </a:fillRef>
          <a:effectRef idx="1">
            <a:schemeClr val="accent1"/>
          </a:effectRef>
          <a:fontRef idx="minor">
            <a:schemeClr val="tx1"/>
          </a:fontRef>
        </p:style>
      </p:cxnSp>
      <p:sp>
        <p:nvSpPr>
          <p:cNvPr id="63" name="角丸四角形吹き出し 62"/>
          <p:cNvSpPr/>
          <p:nvPr/>
        </p:nvSpPr>
        <p:spPr>
          <a:xfrm>
            <a:off x="7762729" y="2173852"/>
            <a:ext cx="4257057" cy="1810772"/>
          </a:xfrm>
          <a:prstGeom prst="wedgeRoundRectCallout">
            <a:avLst>
              <a:gd name="adj1" fmla="val -60489"/>
              <a:gd name="adj2" fmla="val -74"/>
              <a:gd name="adj3" fmla="val 16667"/>
            </a:avLst>
          </a:prstGeom>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altLang="en-US" sz="1600" dirty="0">
                <a:solidFill>
                  <a:srgbClr val="FFFF00"/>
                </a:solidFill>
              </a:rPr>
              <a:t>まず</a:t>
            </a:r>
            <a:r>
              <a:rPr lang="en-US" altLang="ja-JP" sz="1600" dirty="0">
                <a:solidFill>
                  <a:srgbClr val="FFFF00"/>
                </a:solidFill>
              </a:rPr>
              <a:t>①</a:t>
            </a:r>
            <a:r>
              <a:rPr lang="ja-JP" altLang="en-US" sz="1600" dirty="0">
                <a:solidFill>
                  <a:srgbClr val="FFFF00"/>
                </a:solidFill>
              </a:rPr>
              <a:t>を実施しています</a:t>
            </a:r>
            <a:endParaRPr lang="en-US" altLang="ja-JP" sz="1600" dirty="0">
              <a:solidFill>
                <a:srgbClr val="FFFF00"/>
              </a:solidFill>
            </a:endParaRPr>
          </a:p>
          <a:p>
            <a:r>
              <a:rPr lang="en-US" altLang="ja-JP" sz="1600" dirty="0"/>
              <a:t>◇</a:t>
            </a:r>
            <a:r>
              <a:rPr lang="ja-JP" altLang="en-US" sz="1600" dirty="0"/>
              <a:t>理由</a:t>
            </a:r>
            <a:endParaRPr lang="en-US" altLang="ja-JP" sz="1600" dirty="0"/>
          </a:p>
          <a:p>
            <a:r>
              <a:rPr lang="ja-JP" altLang="en-US" sz="1600" dirty="0"/>
              <a:t>・異常の原因が分からないと順</a:t>
            </a:r>
            <a:r>
              <a:rPr kumimoji="1" lang="ja-JP" altLang="en-US" sz="1600" dirty="0"/>
              <a:t>立装置を</a:t>
            </a:r>
            <a:endParaRPr kumimoji="1" lang="en-US" altLang="ja-JP" sz="1600" dirty="0"/>
          </a:p>
          <a:p>
            <a:r>
              <a:rPr lang="ja-JP" altLang="ja-JP" sz="1600" dirty="0"/>
              <a:t>　</a:t>
            </a:r>
            <a:r>
              <a:rPr kumimoji="1" lang="ja-JP" altLang="en-US" sz="1600" dirty="0"/>
              <a:t>導入して本当にリーンで安心な生産を</a:t>
            </a:r>
            <a:endParaRPr kumimoji="1" lang="en-US" altLang="ja-JP" sz="1600" dirty="0"/>
          </a:p>
          <a:p>
            <a:r>
              <a:rPr lang="ja-JP" altLang="ja-JP" sz="1600" dirty="0"/>
              <a:t>　</a:t>
            </a:r>
            <a:r>
              <a:rPr kumimoji="1" lang="ja-JP" altLang="en-US" sz="1600" dirty="0"/>
              <a:t>実現できるか分からない</a:t>
            </a:r>
            <a:endParaRPr kumimoji="1" lang="en-US" altLang="ja-JP" sz="1600" dirty="0"/>
          </a:p>
          <a:p>
            <a:r>
              <a:rPr kumimoji="1" lang="ja-JP" altLang="en-US" sz="1600" dirty="0"/>
              <a:t>・モデルの検討や精度向上に必要</a:t>
            </a:r>
          </a:p>
        </p:txBody>
      </p:sp>
      <p:sp>
        <p:nvSpPr>
          <p:cNvPr id="11" name="角丸四角形吹き出し 10"/>
          <p:cNvSpPr/>
          <p:nvPr/>
        </p:nvSpPr>
        <p:spPr>
          <a:xfrm>
            <a:off x="6259049" y="253612"/>
            <a:ext cx="4257057" cy="762388"/>
          </a:xfrm>
          <a:prstGeom prst="wedgeRoundRectCallout">
            <a:avLst>
              <a:gd name="adj1" fmla="val -57625"/>
              <a:gd name="adj2" fmla="val 35908"/>
              <a:gd name="adj3" fmla="val 16667"/>
            </a:avLst>
          </a:prstGeom>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600" dirty="0"/>
              <a:t>生産革新推進部の目指す姿</a:t>
            </a:r>
          </a:p>
        </p:txBody>
      </p:sp>
      <p:sp>
        <p:nvSpPr>
          <p:cNvPr id="6" name="正方形/長方形 5">
            <a:extLst>
              <a:ext uri="{FF2B5EF4-FFF2-40B4-BE49-F238E27FC236}">
                <a16:creationId xmlns:a16="http://schemas.microsoft.com/office/drawing/2014/main" xmlns="" id="{9E11940D-8C65-447B-904B-973C9A1F29BE}"/>
              </a:ext>
            </a:extLst>
          </p:cNvPr>
          <p:cNvSpPr/>
          <p:nvPr/>
        </p:nvSpPr>
        <p:spPr>
          <a:xfrm>
            <a:off x="4354285" y="6666016"/>
            <a:ext cx="1270660" cy="163279"/>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000" dirty="0">
                <a:solidFill>
                  <a:srgbClr val="FFFF00"/>
                </a:solidFill>
              </a:rPr>
              <a:t>問題解決研修</a:t>
            </a:r>
          </a:p>
        </p:txBody>
      </p:sp>
      <p:pic>
        <p:nvPicPr>
          <p:cNvPr id="8" name="図 7">
            <a:extLst>
              <a:ext uri="{FF2B5EF4-FFF2-40B4-BE49-F238E27FC236}">
                <a16:creationId xmlns:a16="http://schemas.microsoft.com/office/drawing/2014/main" xmlns="" id="{3A1B2AF5-B2DE-4CFA-AA15-BC79A64EF034}"/>
              </a:ext>
            </a:extLst>
          </p:cNvPr>
          <p:cNvPicPr>
            <a:picLocks noChangeAspect="1"/>
          </p:cNvPicPr>
          <p:nvPr/>
        </p:nvPicPr>
        <p:blipFill>
          <a:blip r:embed="rId2"/>
          <a:stretch>
            <a:fillRect/>
          </a:stretch>
        </p:blipFill>
        <p:spPr>
          <a:xfrm>
            <a:off x="9526299" y="4674919"/>
            <a:ext cx="2578629" cy="1710261"/>
          </a:xfrm>
          <a:prstGeom prst="rect">
            <a:avLst/>
          </a:prstGeom>
        </p:spPr>
      </p:pic>
    </p:spTree>
    <p:extLst>
      <p:ext uri="{BB962C8B-B14F-4D97-AF65-F5344CB8AC3E}">
        <p14:creationId xmlns:p14="http://schemas.microsoft.com/office/powerpoint/2010/main" val="3168351504"/>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C23AAFAB-32A2-460D-9122-EACEF30C736C}"/>
              </a:ext>
            </a:extLst>
          </p:cNvPr>
          <p:cNvSpPr>
            <a:spLocks noGrp="1"/>
          </p:cNvSpPr>
          <p:nvPr>
            <p:ph type="body" sz="quarter" idx="18"/>
          </p:nvPr>
        </p:nvSpPr>
        <p:spPr/>
        <p:txBody>
          <a:bodyPr/>
          <a:lstStyle/>
          <a:p>
            <a:r>
              <a:rPr kumimoji="1" lang="ja-JP" altLang="en-US" sz="1800" dirty="0"/>
              <a:t>◇まず取り組む課題</a:t>
            </a:r>
            <a:endParaRPr kumimoji="1" lang="en-US" altLang="ja-JP" sz="1800" dirty="0"/>
          </a:p>
          <a:p>
            <a:r>
              <a:rPr lang="ja-JP" altLang="en-US" sz="1800" dirty="0"/>
              <a:t>　</a:t>
            </a:r>
            <a:r>
              <a:rPr kumimoji="1" lang="ja-JP" altLang="en-US" sz="1800" dirty="0"/>
              <a:t>在庫過多（安定）の原因特定</a:t>
            </a:r>
          </a:p>
        </p:txBody>
      </p:sp>
      <p:sp>
        <p:nvSpPr>
          <p:cNvPr id="3" name="テキスト プレースホルダー 2">
            <a:extLst>
              <a:ext uri="{FF2B5EF4-FFF2-40B4-BE49-F238E27FC236}">
                <a16:creationId xmlns:a16="http://schemas.microsoft.com/office/drawing/2014/main" xmlns="" id="{9000D9B1-B542-4DBE-9525-6EF0401DE290}"/>
              </a:ext>
            </a:extLst>
          </p:cNvPr>
          <p:cNvSpPr>
            <a:spLocks noGrp="1"/>
          </p:cNvSpPr>
          <p:nvPr>
            <p:ph type="body" sz="quarter" idx="20"/>
          </p:nvPr>
        </p:nvSpPr>
        <p:spPr/>
        <p:txBody>
          <a:bodyPr/>
          <a:lstStyle/>
          <a:p>
            <a:r>
              <a:rPr kumimoji="1" lang="ja-JP" altLang="en-US" dirty="0"/>
              <a:t>課題２：詳細</a:t>
            </a:r>
          </a:p>
        </p:txBody>
      </p:sp>
      <p:sp>
        <p:nvSpPr>
          <p:cNvPr id="4" name="日付プレースホルダー 3">
            <a:extLst>
              <a:ext uri="{FF2B5EF4-FFF2-40B4-BE49-F238E27FC236}">
                <a16:creationId xmlns:a16="http://schemas.microsoft.com/office/drawing/2014/main" xmlns="" id="{F867A461-4A8B-43E4-B065-1CCC288F7FAC}"/>
              </a:ext>
            </a:extLst>
          </p:cNvPr>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graphicFrame>
        <p:nvGraphicFramePr>
          <p:cNvPr id="5" name="表 5">
            <a:extLst>
              <a:ext uri="{FF2B5EF4-FFF2-40B4-BE49-F238E27FC236}">
                <a16:creationId xmlns:a16="http://schemas.microsoft.com/office/drawing/2014/main" xmlns="" id="{1AED71DF-2F01-4C53-831B-532560E0FE6B}"/>
              </a:ext>
            </a:extLst>
          </p:cNvPr>
          <p:cNvGraphicFramePr>
            <a:graphicFrameLocks noGrp="1"/>
          </p:cNvGraphicFramePr>
          <p:nvPr>
            <p:extLst>
              <p:ext uri="{D42A27DB-BD31-4B8C-83A1-F6EECF244321}">
                <p14:modId xmlns:p14="http://schemas.microsoft.com/office/powerpoint/2010/main" val="3978256895"/>
              </p:ext>
            </p:extLst>
          </p:nvPr>
        </p:nvGraphicFramePr>
        <p:xfrm>
          <a:off x="443077" y="1876926"/>
          <a:ext cx="11341554" cy="4528069"/>
        </p:xfrm>
        <a:graphic>
          <a:graphicData uri="http://schemas.openxmlformats.org/drawingml/2006/table">
            <a:tbl>
              <a:tblPr firstRow="1" bandRow="1">
                <a:tableStyleId>{5C22544A-7EE6-4342-B048-85BDC9FD1C3A}</a:tableStyleId>
              </a:tblPr>
              <a:tblGrid>
                <a:gridCol w="2885660">
                  <a:extLst>
                    <a:ext uri="{9D8B030D-6E8A-4147-A177-3AD203B41FA5}">
                      <a16:colId xmlns:a16="http://schemas.microsoft.com/office/drawing/2014/main" xmlns="" val="2717115388"/>
                    </a:ext>
                  </a:extLst>
                </a:gridCol>
                <a:gridCol w="6524225">
                  <a:extLst>
                    <a:ext uri="{9D8B030D-6E8A-4147-A177-3AD203B41FA5}">
                      <a16:colId xmlns:a16="http://schemas.microsoft.com/office/drawing/2014/main" xmlns="" val="364258220"/>
                    </a:ext>
                  </a:extLst>
                </a:gridCol>
                <a:gridCol w="1931669">
                  <a:extLst>
                    <a:ext uri="{9D8B030D-6E8A-4147-A177-3AD203B41FA5}">
                      <a16:colId xmlns:a16="http://schemas.microsoft.com/office/drawing/2014/main" xmlns="" val="2809161422"/>
                    </a:ext>
                  </a:extLst>
                </a:gridCol>
              </a:tblGrid>
              <a:tr h="674053">
                <a:tc>
                  <a:txBody>
                    <a:bodyPr/>
                    <a:lstStyle/>
                    <a:p>
                      <a:r>
                        <a:rPr kumimoji="1" lang="ja-JP" altLang="en-US" dirty="0"/>
                        <a:t>小課題（異常の種類）</a:t>
                      </a:r>
                    </a:p>
                  </a:txBody>
                  <a:tcPr/>
                </a:tc>
                <a:tc>
                  <a:txBody>
                    <a:bodyPr/>
                    <a:lstStyle/>
                    <a:p>
                      <a:r>
                        <a:rPr kumimoji="1" lang="ja-JP" altLang="en-US" dirty="0"/>
                        <a:t>メモ</a:t>
                      </a:r>
                    </a:p>
                  </a:txBody>
                  <a:tcPr/>
                </a:tc>
                <a:tc>
                  <a:txBody>
                    <a:bodyPr/>
                    <a:lstStyle/>
                    <a:p>
                      <a:r>
                        <a:rPr kumimoji="1" lang="ja-JP" altLang="en-US" dirty="0"/>
                        <a:t>対応有無</a:t>
                      </a:r>
                    </a:p>
                  </a:txBody>
                  <a:tcPr/>
                </a:tc>
                <a:extLst>
                  <a:ext uri="{0D108BD9-81ED-4DB2-BD59-A6C34878D82A}">
                    <a16:rowId xmlns:a16="http://schemas.microsoft.com/office/drawing/2014/main" xmlns="" val="1404841322"/>
                  </a:ext>
                </a:extLst>
              </a:tr>
              <a:tr h="1284672">
                <a:tc>
                  <a:txBody>
                    <a:bodyPr/>
                    <a:lstStyle/>
                    <a:p>
                      <a:r>
                        <a:rPr kumimoji="1" lang="ja-JP" altLang="en-US" b="1" dirty="0"/>
                        <a:t>欠品</a:t>
                      </a:r>
                      <a:endParaRPr kumimoji="1" lang="en-US" altLang="ja-JP" b="1" dirty="0"/>
                    </a:p>
                    <a:p>
                      <a:r>
                        <a:rPr kumimoji="1" lang="ja-JP" altLang="en-US" sz="1400" dirty="0"/>
                        <a:t>・組付けでモノがない品番</a:t>
                      </a:r>
                      <a:endParaRPr kumimoji="1" lang="en-US" altLang="ja-JP" sz="1400" dirty="0"/>
                    </a:p>
                    <a:p>
                      <a:r>
                        <a:rPr kumimoji="1" lang="ja-JP" altLang="en-US" sz="1400" dirty="0"/>
                        <a:t>・順立装置にモノがない品番</a:t>
                      </a:r>
                    </a:p>
                  </a:txBody>
                  <a:tcPr/>
                </a:tc>
                <a:tc>
                  <a:txBody>
                    <a:bodyPr/>
                    <a:lstStyle/>
                    <a:p>
                      <a:r>
                        <a:rPr kumimoji="1" lang="ja-JP" altLang="en-US" dirty="0"/>
                        <a:t>生革部より、原因の</a:t>
                      </a:r>
                      <a:r>
                        <a:rPr kumimoji="1" lang="en-US" altLang="ja-JP" dirty="0"/>
                        <a:t>8</a:t>
                      </a:r>
                      <a:r>
                        <a:rPr kumimoji="1" lang="ja-JP" altLang="en-US" dirty="0"/>
                        <a:t>割が仕入先なので過多をやってほしい</a:t>
                      </a:r>
                    </a:p>
                  </a:txBody>
                  <a:tcPr/>
                </a:tc>
                <a:tc>
                  <a:txBody>
                    <a:bodyPr/>
                    <a:lstStyle/>
                    <a:p>
                      <a:r>
                        <a:rPr kumimoji="1" lang="ja-JP" altLang="en-US" dirty="0"/>
                        <a:t>ー</a:t>
                      </a:r>
                      <a:endParaRPr kumimoji="1" lang="en-US" altLang="ja-JP" dirty="0"/>
                    </a:p>
                  </a:txBody>
                  <a:tcPr/>
                </a:tc>
                <a:extLst>
                  <a:ext uri="{0D108BD9-81ED-4DB2-BD59-A6C34878D82A}">
                    <a16:rowId xmlns:a16="http://schemas.microsoft.com/office/drawing/2014/main" xmlns="" val="3171462866"/>
                  </a:ext>
                </a:extLst>
              </a:tr>
              <a:tr h="1284672">
                <a:tc>
                  <a:txBody>
                    <a:bodyPr/>
                    <a:lstStyle/>
                    <a:p>
                      <a:r>
                        <a:rPr kumimoji="1" lang="ja-JP" altLang="en-US" b="1" dirty="0"/>
                        <a:t>在庫過多（一時的）</a:t>
                      </a:r>
                      <a:endParaRPr kumimoji="1" lang="en-US" altLang="ja-JP" b="1" dirty="0"/>
                    </a:p>
                    <a:p>
                      <a:r>
                        <a:rPr kumimoji="1" lang="ja-JP" altLang="en-US" sz="1400" dirty="0"/>
                        <a:t>・突発的に在庫数が設計値を</a:t>
                      </a:r>
                      <a:endParaRPr kumimoji="1" lang="en-US" altLang="ja-JP" sz="1400" dirty="0"/>
                    </a:p>
                    <a:p>
                      <a:r>
                        <a:rPr kumimoji="1" lang="ja-JP" altLang="en-US" sz="1400" dirty="0"/>
                        <a:t>　上回る品番</a:t>
                      </a:r>
                      <a:endParaRPr kumimoji="1" lang="ja-JP" altLang="en-US" dirty="0"/>
                    </a:p>
                  </a:txBody>
                  <a:tcPr/>
                </a:tc>
                <a:tc>
                  <a:txBody>
                    <a:bodyPr/>
                    <a:lstStyle/>
                    <a:p>
                      <a:r>
                        <a:rPr kumimoji="1" lang="ja-JP" altLang="en-US" dirty="0"/>
                        <a:t>突発的な在庫過多は「一時仮置き場でモノが溢れる」を引き起こさない、そこまで関係がない</a:t>
                      </a:r>
                    </a:p>
                  </a:txBody>
                  <a:tcPr/>
                </a:tc>
                <a:tc>
                  <a:txBody>
                    <a:bodyPr/>
                    <a:lstStyle/>
                    <a:p>
                      <a:r>
                        <a:rPr kumimoji="1" lang="ja-JP" altLang="en-US" dirty="0"/>
                        <a:t>ー</a:t>
                      </a:r>
                    </a:p>
                  </a:txBody>
                  <a:tcPr/>
                </a:tc>
                <a:extLst>
                  <a:ext uri="{0D108BD9-81ED-4DB2-BD59-A6C34878D82A}">
                    <a16:rowId xmlns:a16="http://schemas.microsoft.com/office/drawing/2014/main" xmlns="" val="753567959"/>
                  </a:ext>
                </a:extLst>
              </a:tr>
              <a:tr h="1284672">
                <a:tc>
                  <a:txBody>
                    <a:bodyPr/>
                    <a:lstStyle/>
                    <a:p>
                      <a:r>
                        <a:rPr kumimoji="1" lang="ja-JP" altLang="en-US" b="1" dirty="0"/>
                        <a:t>在庫過多（安定）</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・常に在庫数が設計値を上回る</a:t>
                      </a:r>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　品番</a:t>
                      </a:r>
                    </a:p>
                    <a:p>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安定的な在庫過多が、「一時仮置き場でモノが溢れる」に繋がる</a:t>
                      </a:r>
                    </a:p>
                    <a:p>
                      <a:endParaRPr kumimoji="1" lang="ja-JP" altLang="en-US" dirty="0"/>
                    </a:p>
                  </a:txBody>
                  <a:tcPr/>
                </a:tc>
                <a:tc>
                  <a:txBody>
                    <a:bodyPr/>
                    <a:lstStyle/>
                    <a:p>
                      <a:r>
                        <a:rPr kumimoji="1" lang="ja-JP" altLang="en-US" dirty="0"/>
                        <a:t>着手</a:t>
                      </a:r>
                    </a:p>
                  </a:txBody>
                  <a:tcPr/>
                </a:tc>
                <a:extLst>
                  <a:ext uri="{0D108BD9-81ED-4DB2-BD59-A6C34878D82A}">
                    <a16:rowId xmlns:a16="http://schemas.microsoft.com/office/drawing/2014/main" xmlns="" val="2970761289"/>
                  </a:ext>
                </a:extLst>
              </a:tr>
            </a:tbl>
          </a:graphicData>
        </a:graphic>
      </p:graphicFrame>
      <p:sp>
        <p:nvSpPr>
          <p:cNvPr id="6" name="矢印: 下 5">
            <a:extLst>
              <a:ext uri="{FF2B5EF4-FFF2-40B4-BE49-F238E27FC236}">
                <a16:creationId xmlns:a16="http://schemas.microsoft.com/office/drawing/2014/main" xmlns="" id="{CD38AA53-91BF-47F4-B2EB-3816B8BD074F}"/>
              </a:ext>
            </a:extLst>
          </p:cNvPr>
          <p:cNvSpPr/>
          <p:nvPr/>
        </p:nvSpPr>
        <p:spPr>
          <a:xfrm>
            <a:off x="1596190" y="1444964"/>
            <a:ext cx="484632" cy="336884"/>
          </a:xfrm>
          <a:prstGeom prst="downArrow">
            <a:avLst/>
          </a:prstGeom>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a:extLst>
              <a:ext uri="{FF2B5EF4-FFF2-40B4-BE49-F238E27FC236}">
                <a16:creationId xmlns:a16="http://schemas.microsoft.com/office/drawing/2014/main" xmlns="" id="{3B6017A5-D8AC-427C-B08B-5A11105F40F7}"/>
              </a:ext>
            </a:extLst>
          </p:cNvPr>
          <p:cNvSpPr/>
          <p:nvPr/>
        </p:nvSpPr>
        <p:spPr>
          <a:xfrm>
            <a:off x="443076" y="5123863"/>
            <a:ext cx="11341554" cy="1243531"/>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465372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DD518DA0-F592-4544-B080-9DF7D287FA1C}"/>
              </a:ext>
            </a:extLst>
          </p:cNvPr>
          <p:cNvSpPr>
            <a:spLocks noGrp="1"/>
          </p:cNvSpPr>
          <p:nvPr>
            <p:ph type="body" sz="quarter" idx="18"/>
          </p:nvPr>
        </p:nvSpPr>
        <p:spPr/>
        <p:txBody>
          <a:bodyPr/>
          <a:lstStyle/>
          <a:p>
            <a:r>
              <a:rPr kumimoji="1" lang="ja-JP" altLang="en-US" b="0" dirty="0"/>
              <a:t>◇考え方</a:t>
            </a:r>
            <a:endParaRPr kumimoji="1" lang="en-US" altLang="ja-JP" b="0" dirty="0"/>
          </a:p>
          <a:p>
            <a:r>
              <a:rPr kumimoji="1" lang="ja-JP" altLang="en-US" b="0" dirty="0"/>
              <a:t>実績</a:t>
            </a:r>
            <a:r>
              <a:rPr kumimoji="1" lang="en-US" altLang="ja-JP" b="0" dirty="0"/>
              <a:t>LT</a:t>
            </a:r>
            <a:r>
              <a:rPr kumimoji="1" lang="ja-JP" altLang="en-US" b="0" dirty="0"/>
              <a:t>が設計より短いと、モノが早く届き後工程で滞留　→　過多を引き起こす？</a:t>
            </a:r>
            <a:endParaRPr kumimoji="1" lang="en-US" altLang="ja-JP" b="0" dirty="0"/>
          </a:p>
          <a:p>
            <a:r>
              <a:rPr kumimoji="1" lang="ja-JP" altLang="en-US" b="0" dirty="0"/>
              <a:t>実績</a:t>
            </a:r>
            <a:r>
              <a:rPr kumimoji="1" lang="en-US" altLang="ja-JP" b="0" dirty="0"/>
              <a:t>LT</a:t>
            </a:r>
            <a:r>
              <a:rPr kumimoji="1" lang="ja-JP" altLang="en-US" b="0" dirty="0"/>
              <a:t>が設計より長いと、モノがその場で滞留　→　過多を引き起こす？</a:t>
            </a:r>
            <a:endParaRPr kumimoji="1" lang="en-US" altLang="ja-JP" b="0" dirty="0"/>
          </a:p>
          <a:p>
            <a:endParaRPr lang="en-US" altLang="ja-JP" b="0" dirty="0"/>
          </a:p>
          <a:p>
            <a:r>
              <a:rPr lang="ja-JP" altLang="en-US" b="0" dirty="0"/>
              <a:t>◇分析方法（実績</a:t>
            </a:r>
            <a:r>
              <a:rPr lang="en-US" altLang="ja-JP" b="0" dirty="0"/>
              <a:t>LT</a:t>
            </a:r>
            <a:r>
              <a:rPr lang="ja-JP" altLang="en-US" b="0" dirty="0"/>
              <a:t>と設計の差を見る）</a:t>
            </a:r>
            <a:endParaRPr lang="en-US" altLang="ja-JP" b="0" dirty="0"/>
          </a:p>
          <a:p>
            <a:r>
              <a:rPr kumimoji="1" lang="ja-JP" altLang="en-US" b="0" dirty="0"/>
              <a:t>❶</a:t>
            </a:r>
            <a:r>
              <a:rPr kumimoji="1" lang="en-US" altLang="ja-JP" b="0" dirty="0"/>
              <a:t>LT</a:t>
            </a:r>
            <a:r>
              <a:rPr kumimoji="1" lang="ja-JP" altLang="en-US" b="0" dirty="0"/>
              <a:t>の設計値と実績値を比較する</a:t>
            </a:r>
            <a:endParaRPr kumimoji="1" lang="en-US" altLang="ja-JP" b="0" dirty="0"/>
          </a:p>
          <a:p>
            <a:r>
              <a:rPr lang="ja-JP" altLang="en-US" b="0" dirty="0"/>
              <a:t>❷差があるところ、差がある品番などを特定する</a:t>
            </a:r>
            <a:endParaRPr lang="en-US" altLang="ja-JP" b="0" dirty="0"/>
          </a:p>
          <a:p>
            <a:r>
              <a:rPr lang="ja-JP" altLang="en-US" b="0" dirty="0"/>
              <a:t>❸なぜ差があるように見えるのか原因を調べる</a:t>
            </a:r>
            <a:endParaRPr lang="en-US" altLang="ja-JP" b="0" dirty="0"/>
          </a:p>
        </p:txBody>
      </p:sp>
      <p:sp>
        <p:nvSpPr>
          <p:cNvPr id="3" name="テキスト プレースホルダー 2">
            <a:extLst>
              <a:ext uri="{FF2B5EF4-FFF2-40B4-BE49-F238E27FC236}">
                <a16:creationId xmlns:a16="http://schemas.microsoft.com/office/drawing/2014/main" xmlns="" id="{464E40C4-1972-4B85-9653-DA84D460A77F}"/>
              </a:ext>
            </a:extLst>
          </p:cNvPr>
          <p:cNvSpPr>
            <a:spLocks noGrp="1"/>
          </p:cNvSpPr>
          <p:nvPr>
            <p:ph type="body" sz="quarter" idx="20"/>
          </p:nvPr>
        </p:nvSpPr>
        <p:spPr/>
        <p:txBody>
          <a:bodyPr/>
          <a:lstStyle/>
          <a:p>
            <a:r>
              <a:rPr kumimoji="1" lang="ja-JP" altLang="en-US" dirty="0"/>
              <a:t>要因分析の方法</a:t>
            </a:r>
          </a:p>
        </p:txBody>
      </p:sp>
      <p:sp>
        <p:nvSpPr>
          <p:cNvPr id="4" name="日付プレースホルダー 3">
            <a:extLst>
              <a:ext uri="{FF2B5EF4-FFF2-40B4-BE49-F238E27FC236}">
                <a16:creationId xmlns:a16="http://schemas.microsoft.com/office/drawing/2014/main" xmlns="" id="{81DA084C-5EC8-4088-A9C3-65A9D06D2AF8}"/>
              </a:ext>
            </a:extLst>
          </p:cNvPr>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pic>
        <p:nvPicPr>
          <p:cNvPr id="5" name="図 4">
            <a:extLst>
              <a:ext uri="{FF2B5EF4-FFF2-40B4-BE49-F238E27FC236}">
                <a16:creationId xmlns:a16="http://schemas.microsoft.com/office/drawing/2014/main" xmlns="" id="{5CF743B7-A164-4C92-8D0A-EE1F1CFF3FFD}"/>
              </a:ext>
            </a:extLst>
          </p:cNvPr>
          <p:cNvPicPr>
            <a:picLocks noChangeAspect="1"/>
          </p:cNvPicPr>
          <p:nvPr/>
        </p:nvPicPr>
        <p:blipFill rotWithShape="1">
          <a:blip r:embed="rId2"/>
          <a:srcRect t="9113" b="41637"/>
          <a:stretch/>
        </p:blipFill>
        <p:spPr>
          <a:xfrm>
            <a:off x="443077" y="3325745"/>
            <a:ext cx="10948655" cy="3115160"/>
          </a:xfrm>
          <a:prstGeom prst="rect">
            <a:avLst/>
          </a:prstGeom>
        </p:spPr>
      </p:pic>
      <p:sp>
        <p:nvSpPr>
          <p:cNvPr id="6" name="矢印: 上 5">
            <a:extLst>
              <a:ext uri="{FF2B5EF4-FFF2-40B4-BE49-F238E27FC236}">
                <a16:creationId xmlns:a16="http://schemas.microsoft.com/office/drawing/2014/main" xmlns="" id="{3CB3ABD1-491D-4820-8E19-804908C2339B}"/>
              </a:ext>
            </a:extLst>
          </p:cNvPr>
          <p:cNvSpPr/>
          <p:nvPr/>
        </p:nvSpPr>
        <p:spPr>
          <a:xfrm>
            <a:off x="50177" y="5690108"/>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7" name="矢印: 上 6">
            <a:extLst>
              <a:ext uri="{FF2B5EF4-FFF2-40B4-BE49-F238E27FC236}">
                <a16:creationId xmlns:a16="http://schemas.microsoft.com/office/drawing/2014/main" xmlns="" id="{76653B78-7E72-48B8-98D2-ED8731FC5C11}"/>
              </a:ext>
            </a:extLst>
          </p:cNvPr>
          <p:cNvSpPr/>
          <p:nvPr/>
        </p:nvSpPr>
        <p:spPr>
          <a:xfrm>
            <a:off x="4180647" y="5714730"/>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8" name="矢印: 上 7">
            <a:extLst>
              <a:ext uri="{FF2B5EF4-FFF2-40B4-BE49-F238E27FC236}">
                <a16:creationId xmlns:a16="http://schemas.microsoft.com/office/drawing/2014/main" xmlns="" id="{2CCEBA53-0F61-4B8E-BF5A-E13FF4AD781D}"/>
              </a:ext>
            </a:extLst>
          </p:cNvPr>
          <p:cNvSpPr/>
          <p:nvPr/>
        </p:nvSpPr>
        <p:spPr>
          <a:xfrm>
            <a:off x="5795953" y="5714730"/>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9" name="矢印: 上 8">
            <a:extLst>
              <a:ext uri="{FF2B5EF4-FFF2-40B4-BE49-F238E27FC236}">
                <a16:creationId xmlns:a16="http://schemas.microsoft.com/office/drawing/2014/main" xmlns="" id="{DAA601A4-3B2D-43B9-B832-1C8FB415DF32}"/>
              </a:ext>
            </a:extLst>
          </p:cNvPr>
          <p:cNvSpPr/>
          <p:nvPr/>
        </p:nvSpPr>
        <p:spPr>
          <a:xfrm>
            <a:off x="7411259" y="5755002"/>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
        <p:nvSpPr>
          <p:cNvPr id="10" name="矢印: 上 9">
            <a:extLst>
              <a:ext uri="{FF2B5EF4-FFF2-40B4-BE49-F238E27FC236}">
                <a16:creationId xmlns:a16="http://schemas.microsoft.com/office/drawing/2014/main" xmlns="" id="{3D83B756-6EF7-40C2-942A-8854C9D68BB4}"/>
              </a:ext>
            </a:extLst>
          </p:cNvPr>
          <p:cNvSpPr/>
          <p:nvPr/>
        </p:nvSpPr>
        <p:spPr>
          <a:xfrm>
            <a:off x="9283698" y="5755002"/>
            <a:ext cx="484632" cy="978408"/>
          </a:xfrm>
          <a:prstGeom prst="upArrow">
            <a:avLst/>
          </a:prstGeom>
          <a:solidFill>
            <a:srgbClr val="00B050"/>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00B050"/>
              </a:solidFill>
            </a:endParaRPr>
          </a:p>
        </p:txBody>
      </p:sp>
    </p:spTree>
    <p:extLst>
      <p:ext uri="{BB962C8B-B14F-4D97-AF65-F5344CB8AC3E}">
        <p14:creationId xmlns:p14="http://schemas.microsoft.com/office/powerpoint/2010/main" val="2907873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B2357FE6-3C1F-419F-A45C-6D6CC9058DB2}"/>
              </a:ext>
            </a:extLst>
          </p:cNvPr>
          <p:cNvSpPr>
            <a:spLocks noGrp="1"/>
          </p:cNvSpPr>
          <p:nvPr>
            <p:ph type="body" sz="quarter" idx="18"/>
          </p:nvPr>
        </p:nvSpPr>
        <p:spPr/>
        <p:txBody>
          <a:bodyPr/>
          <a:lstStyle/>
          <a:p>
            <a:r>
              <a:rPr lang="ja-JP" altLang="en-US" sz="1800" b="0" dirty="0"/>
              <a:t>ビューイングの結果、出庫は設計値（基準）内。入庫は設計値とズレることがあったので、入庫側を中心に分析</a:t>
            </a:r>
            <a:endParaRPr lang="en-US" altLang="ja-JP" sz="1800" b="0" dirty="0"/>
          </a:p>
          <a:p>
            <a:r>
              <a:rPr lang="ja-JP" altLang="en-US" sz="1800" dirty="0"/>
              <a:t>→異常に見えていた（設計値とズレがあった）現象は、下記が原因だった</a:t>
            </a:r>
            <a:endParaRPr lang="en-US" altLang="ja-JP" sz="1800" dirty="0"/>
          </a:p>
          <a:p>
            <a:r>
              <a:rPr lang="ja-JP" altLang="en-US" sz="1800" dirty="0">
                <a:solidFill>
                  <a:srgbClr val="00B050"/>
                </a:solidFill>
              </a:rPr>
              <a:t>・昼勤夜勤の交代時間による入庫のタイミングの遅れ（一番の要因はこれだった）→　滞留</a:t>
            </a:r>
            <a:endParaRPr lang="en-US" altLang="ja-JP" sz="1800" dirty="0">
              <a:solidFill>
                <a:srgbClr val="00B050"/>
              </a:solidFill>
            </a:endParaRPr>
          </a:p>
          <a:p>
            <a:r>
              <a:rPr lang="ja-JP" altLang="en-US" sz="1800" dirty="0">
                <a:solidFill>
                  <a:srgbClr val="00B050"/>
                </a:solidFill>
              </a:rPr>
              <a:t>・納入かんばん数が多いことによる作業の遅れ　→　作業をやり切る前に次の便にモノが届く　→　過多</a:t>
            </a:r>
            <a:endParaRPr lang="en-US" altLang="ja-JP" sz="1800" dirty="0">
              <a:solidFill>
                <a:srgbClr val="00B050"/>
              </a:solidFill>
            </a:endParaRPr>
          </a:p>
          <a:p>
            <a:r>
              <a:rPr lang="ja-JP" altLang="en-US" sz="1800" dirty="0">
                <a:solidFill>
                  <a:srgbClr val="00B050"/>
                </a:solidFill>
              </a:rPr>
              <a:t>・トラックの早着　→　モノが早く入庫される　→　過多</a:t>
            </a:r>
            <a:endParaRPr lang="en-US" altLang="ja-JP" sz="1800" dirty="0">
              <a:solidFill>
                <a:srgbClr val="00B050"/>
              </a:solidFill>
            </a:endParaRPr>
          </a:p>
          <a:p>
            <a:endParaRPr lang="en-US" altLang="ja-JP" dirty="0"/>
          </a:p>
          <a:p>
            <a:endParaRPr lang="en-US" altLang="ja-JP" dirty="0"/>
          </a:p>
          <a:p>
            <a:r>
              <a:rPr lang="ja-JP" altLang="en-US" sz="1200" dirty="0"/>
              <a:t>◇その他の結果</a:t>
            </a:r>
            <a:endParaRPr lang="en-US" altLang="ja-JP" sz="1200" dirty="0"/>
          </a:p>
          <a:p>
            <a:r>
              <a:rPr kumimoji="1" lang="ja-JP" altLang="en-US" sz="1200" b="0" dirty="0"/>
              <a:t>在庫の変動</a:t>
            </a:r>
            <a:endParaRPr kumimoji="1" lang="en-US" altLang="ja-JP" sz="1200" b="0" dirty="0"/>
          </a:p>
          <a:p>
            <a:r>
              <a:rPr lang="ja-JP" altLang="en-US" sz="1200" b="0" dirty="0"/>
              <a:t>└入庫</a:t>
            </a:r>
            <a:endParaRPr lang="en-US" altLang="ja-JP" sz="1200" b="0" dirty="0"/>
          </a:p>
          <a:p>
            <a:r>
              <a:rPr lang="ja-JP" altLang="en-US" sz="1200" b="0" dirty="0"/>
              <a:t>　└入庫量</a:t>
            </a:r>
            <a:endParaRPr lang="en-US" altLang="ja-JP" sz="1200" b="0" dirty="0"/>
          </a:p>
          <a:p>
            <a:r>
              <a:rPr lang="ja-JP" altLang="en-US" sz="1200" b="0" dirty="0"/>
              <a:t>　　└</a:t>
            </a:r>
            <a:r>
              <a:rPr lang="ja-JP" altLang="en-US" sz="1200" b="0" dirty="0">
                <a:solidFill>
                  <a:srgbClr val="00B050"/>
                </a:solidFill>
              </a:rPr>
              <a:t>予定と実績の納入数にズレがある　→　在庫数が設計値を上回ったり下回ったりするとは限らない。その時の在庫数による</a:t>
            </a:r>
            <a:endParaRPr lang="en-US" altLang="ja-JP" sz="1200" b="0" dirty="0">
              <a:solidFill>
                <a:srgbClr val="00B050"/>
              </a:solidFill>
            </a:endParaRPr>
          </a:p>
          <a:p>
            <a:r>
              <a:rPr lang="ja-JP" altLang="en-US" sz="1200" b="0" dirty="0"/>
              <a:t>　　└</a:t>
            </a:r>
            <a:r>
              <a:rPr lang="ja-JP" altLang="en-US" sz="1200" b="0" dirty="0">
                <a:solidFill>
                  <a:srgbClr val="00B050"/>
                </a:solidFill>
              </a:rPr>
              <a:t>便毎に納入量にばらつきがある　　→　朝は仕入先の納入が集中しているため荷量が多い</a:t>
            </a:r>
            <a:endParaRPr lang="en-US" altLang="ja-JP" sz="1200" b="0" dirty="0">
              <a:solidFill>
                <a:srgbClr val="00B050"/>
              </a:solidFill>
            </a:endParaRPr>
          </a:p>
          <a:p>
            <a:r>
              <a:rPr lang="ja-JP" altLang="en-US" sz="1200" b="0" dirty="0">
                <a:solidFill>
                  <a:srgbClr val="00B050"/>
                </a:solidFill>
              </a:rPr>
              <a:t>　　</a:t>
            </a:r>
            <a:r>
              <a:rPr lang="ja-JP" altLang="en-US" sz="1200" b="0" dirty="0">
                <a:solidFill>
                  <a:schemeClr val="tx1"/>
                </a:solidFill>
              </a:rPr>
              <a:t>└</a:t>
            </a:r>
            <a:r>
              <a:rPr lang="ja-JP" altLang="en-US" sz="1200" b="0" dirty="0">
                <a:solidFill>
                  <a:srgbClr val="00B050"/>
                </a:solidFill>
              </a:rPr>
              <a:t>次の便が届くまで入庫をやり切れていない　→　前の便の入庫が次の便の後になることもある（順番の入れ替わりが発生）</a:t>
            </a:r>
            <a:endParaRPr lang="en-US" altLang="ja-JP" sz="1200" b="0" dirty="0">
              <a:solidFill>
                <a:srgbClr val="00B050"/>
              </a:solidFill>
            </a:endParaRPr>
          </a:p>
          <a:p>
            <a:r>
              <a:rPr lang="ja-JP" altLang="en-US" sz="1200" b="0" dirty="0"/>
              <a:t>　└入庫のタイミング</a:t>
            </a:r>
            <a:endParaRPr lang="en-US" altLang="ja-JP" sz="1200" b="0" dirty="0"/>
          </a:p>
          <a:p>
            <a:r>
              <a:rPr lang="ja-JP" altLang="en-US" sz="1200" b="0" dirty="0"/>
              <a:t>　　└</a:t>
            </a:r>
            <a:r>
              <a:rPr lang="ja-JP" altLang="en-US" sz="1200" b="0" dirty="0">
                <a:solidFill>
                  <a:srgbClr val="00B050"/>
                </a:solidFill>
              </a:rPr>
              <a:t>納入数が多い便ほど作業時間がのび入庫のタイミングが遅れる</a:t>
            </a:r>
            <a:endParaRPr lang="en-US" altLang="ja-JP" sz="1200" b="0" dirty="0">
              <a:solidFill>
                <a:srgbClr val="00B050"/>
              </a:solidFill>
            </a:endParaRPr>
          </a:p>
          <a:p>
            <a:r>
              <a:rPr kumimoji="1" lang="ja-JP" altLang="en-US" sz="1200" b="0" dirty="0"/>
              <a:t>　　</a:t>
            </a:r>
            <a:r>
              <a:rPr lang="ja-JP" altLang="en-US" sz="1200" b="0" dirty="0"/>
              <a:t>└</a:t>
            </a:r>
            <a:r>
              <a:rPr lang="ja-JP" altLang="en-US" sz="1200" b="0" dirty="0">
                <a:solidFill>
                  <a:srgbClr val="00B050"/>
                </a:solidFill>
              </a:rPr>
              <a:t>トラックの早着によって入庫のタイミングが早まる</a:t>
            </a:r>
            <a:endParaRPr lang="en-US" altLang="ja-JP" sz="1200" b="0" dirty="0">
              <a:solidFill>
                <a:srgbClr val="00B050"/>
              </a:solidFill>
            </a:endParaRPr>
          </a:p>
          <a:p>
            <a:r>
              <a:rPr lang="ja-JP" altLang="en-US" sz="1200" b="0" dirty="0">
                <a:solidFill>
                  <a:srgbClr val="00B050"/>
                </a:solidFill>
              </a:rPr>
              <a:t>　　</a:t>
            </a:r>
            <a:r>
              <a:rPr lang="ja-JP" altLang="en-US" sz="1200" b="0" dirty="0">
                <a:solidFill>
                  <a:schemeClr val="tx1"/>
                </a:solidFill>
              </a:rPr>
              <a:t>└</a:t>
            </a:r>
            <a:r>
              <a:rPr lang="ja-JP" altLang="en-US" sz="1200" b="0" dirty="0">
                <a:solidFill>
                  <a:srgbClr val="00B050"/>
                </a:solidFill>
              </a:rPr>
              <a:t>次の便が届くまで入庫をやり切れていない　→　前の便の入庫が次の便の後になることもある（順番の入れ替わりが発生）</a:t>
            </a:r>
            <a:endParaRPr kumimoji="1" lang="en-US" altLang="ja-JP" sz="1200" b="0" dirty="0">
              <a:solidFill>
                <a:srgbClr val="00B050"/>
              </a:solidFill>
            </a:endParaRPr>
          </a:p>
          <a:p>
            <a:r>
              <a:rPr kumimoji="1" lang="ja-JP" altLang="en-US" sz="1200" b="0" dirty="0"/>
              <a:t>└出庫</a:t>
            </a:r>
            <a:endParaRPr kumimoji="1" lang="en-US" altLang="ja-JP" sz="1200" b="0" dirty="0"/>
          </a:p>
          <a:p>
            <a:r>
              <a:rPr lang="ja-JP" altLang="en-US" sz="1200" b="0" dirty="0"/>
              <a:t>　└出庫量</a:t>
            </a:r>
            <a:endParaRPr lang="en-US" altLang="ja-JP" sz="1200" b="0" dirty="0"/>
          </a:p>
          <a:p>
            <a:r>
              <a:rPr lang="ja-JP" altLang="en-US" sz="1200" b="0" dirty="0"/>
              <a:t>　　└後工程補充のため、生産台数による</a:t>
            </a:r>
            <a:endParaRPr lang="en-US" altLang="ja-JP" sz="1200" b="0" dirty="0"/>
          </a:p>
          <a:p>
            <a:r>
              <a:rPr kumimoji="1" lang="ja-JP" altLang="en-US" sz="1200" b="0" dirty="0"/>
              <a:t>　└出庫のタイミング</a:t>
            </a:r>
            <a:endParaRPr kumimoji="1" lang="en-US" altLang="ja-JP" sz="1200" b="0" dirty="0"/>
          </a:p>
          <a:p>
            <a:r>
              <a:rPr lang="ja-JP" altLang="en-US" sz="1200" b="0" dirty="0"/>
              <a:t>　　└後工程補充のため、</a:t>
            </a:r>
            <a:r>
              <a:rPr lang="en-US" altLang="ja-JP" sz="1200" b="0" dirty="0"/>
              <a:t>AGV</a:t>
            </a:r>
            <a:r>
              <a:rPr lang="ja-JP" altLang="en-US" sz="1200" b="0" dirty="0"/>
              <a:t>やロボットの状況（チョコ停）や生産状況（生産停止）による</a:t>
            </a:r>
            <a:endParaRPr kumimoji="1" lang="ja-JP" altLang="en-US" sz="1200" b="0" dirty="0"/>
          </a:p>
        </p:txBody>
      </p:sp>
      <p:sp>
        <p:nvSpPr>
          <p:cNvPr id="3" name="テキスト プレースホルダー 2">
            <a:extLst>
              <a:ext uri="{FF2B5EF4-FFF2-40B4-BE49-F238E27FC236}">
                <a16:creationId xmlns:a16="http://schemas.microsoft.com/office/drawing/2014/main" xmlns="" id="{3C48A63B-8A15-4E0E-8218-3ABB7244F5A4}"/>
              </a:ext>
            </a:extLst>
          </p:cNvPr>
          <p:cNvSpPr>
            <a:spLocks noGrp="1"/>
          </p:cNvSpPr>
          <p:nvPr>
            <p:ph type="body" sz="quarter" idx="20"/>
          </p:nvPr>
        </p:nvSpPr>
        <p:spPr/>
        <p:txBody>
          <a:bodyPr/>
          <a:lstStyle/>
          <a:p>
            <a:r>
              <a:rPr kumimoji="1" lang="ja-JP" altLang="en-US" dirty="0"/>
              <a:t>データ分析の結果</a:t>
            </a:r>
            <a:r>
              <a:rPr kumimoji="1" lang="ja-JP" altLang="en-US" dirty="0">
                <a:solidFill>
                  <a:srgbClr val="00B050"/>
                </a:solidFill>
              </a:rPr>
              <a:t>（緑がデータで確認したこと）</a:t>
            </a:r>
          </a:p>
        </p:txBody>
      </p:sp>
      <p:sp>
        <p:nvSpPr>
          <p:cNvPr id="4" name="日付プレースホルダー 3">
            <a:extLst>
              <a:ext uri="{FF2B5EF4-FFF2-40B4-BE49-F238E27FC236}">
                <a16:creationId xmlns:a16="http://schemas.microsoft.com/office/drawing/2014/main" xmlns="" id="{3323D32C-E89D-4ADD-ADFA-371CAC13FE0A}"/>
              </a:ext>
            </a:extLst>
          </p:cNvPr>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pic>
        <p:nvPicPr>
          <p:cNvPr id="5" name="図 4">
            <a:extLst>
              <a:ext uri="{FF2B5EF4-FFF2-40B4-BE49-F238E27FC236}">
                <a16:creationId xmlns:a16="http://schemas.microsoft.com/office/drawing/2014/main" xmlns="" id="{0A845D32-663D-4B78-A0E8-CFEC7BA84AEA}"/>
              </a:ext>
            </a:extLst>
          </p:cNvPr>
          <p:cNvPicPr>
            <a:picLocks noChangeAspect="1"/>
          </p:cNvPicPr>
          <p:nvPr/>
        </p:nvPicPr>
        <p:blipFill>
          <a:blip r:embed="rId2"/>
          <a:stretch>
            <a:fillRect/>
          </a:stretch>
        </p:blipFill>
        <p:spPr>
          <a:xfrm>
            <a:off x="8401613" y="2211858"/>
            <a:ext cx="2667863" cy="1538743"/>
          </a:xfrm>
          <a:prstGeom prst="rect">
            <a:avLst/>
          </a:prstGeom>
        </p:spPr>
      </p:pic>
      <p:sp>
        <p:nvSpPr>
          <p:cNvPr id="6" name="テキスト ボックス 5">
            <a:extLst>
              <a:ext uri="{FF2B5EF4-FFF2-40B4-BE49-F238E27FC236}">
                <a16:creationId xmlns:a16="http://schemas.microsoft.com/office/drawing/2014/main" xmlns="" id="{33C01725-9E21-416C-9167-495F93E7A972}"/>
              </a:ext>
            </a:extLst>
          </p:cNvPr>
          <p:cNvSpPr txBox="1"/>
          <p:nvPr/>
        </p:nvSpPr>
        <p:spPr>
          <a:xfrm>
            <a:off x="8685556" y="3466863"/>
            <a:ext cx="2213143" cy="276999"/>
          </a:xfrm>
          <a:prstGeom prst="rect">
            <a:avLst/>
          </a:prstGeom>
          <a:noFill/>
        </p:spPr>
        <p:txBody>
          <a:bodyPr wrap="square" rtlCol="0">
            <a:spAutoFit/>
          </a:bodyPr>
          <a:lstStyle/>
          <a:p>
            <a:r>
              <a:rPr lang="ja-JP" altLang="en-US" sz="1200" b="1" dirty="0">
                <a:solidFill>
                  <a:schemeClr val="bg1"/>
                </a:solidFill>
              </a:rPr>
              <a:t>４便直後（夜勤前）の順立前</a:t>
            </a:r>
            <a:endParaRPr lang="en-US" altLang="ja-JP" sz="1200" b="1" dirty="0">
              <a:solidFill>
                <a:schemeClr val="bg1"/>
              </a:solidFill>
            </a:endParaRPr>
          </a:p>
        </p:txBody>
      </p:sp>
    </p:spTree>
    <p:extLst>
      <p:ext uri="{BB962C8B-B14F-4D97-AF65-F5344CB8AC3E}">
        <p14:creationId xmlns:p14="http://schemas.microsoft.com/office/powerpoint/2010/main" val="13984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E8272186-1645-48B5-94A5-2E153CC0A016}"/>
              </a:ext>
            </a:extLst>
          </p:cNvPr>
          <p:cNvSpPr>
            <a:spLocks noGrp="1"/>
          </p:cNvSpPr>
          <p:nvPr>
            <p:ph type="body" sz="quarter" idx="18"/>
          </p:nvPr>
        </p:nvSpPr>
        <p:spPr/>
        <p:txBody>
          <a:bodyPr/>
          <a:lstStyle/>
          <a:p>
            <a:r>
              <a:rPr kumimoji="1" lang="ja-JP" altLang="en-US" dirty="0"/>
              <a:t>明日（</a:t>
            </a:r>
            <a:r>
              <a:rPr kumimoji="1" lang="en-US" altLang="ja-JP" dirty="0"/>
              <a:t>10/25</a:t>
            </a:r>
            <a:r>
              <a:rPr kumimoji="1" lang="ja-JP" altLang="en-US" dirty="0"/>
              <a:t>）、全体の定例の場で今後の進め方について確認する予定</a:t>
            </a:r>
          </a:p>
        </p:txBody>
      </p:sp>
      <p:sp>
        <p:nvSpPr>
          <p:cNvPr id="3" name="テキスト プレースホルダー 2">
            <a:extLst>
              <a:ext uri="{FF2B5EF4-FFF2-40B4-BE49-F238E27FC236}">
                <a16:creationId xmlns:a16="http://schemas.microsoft.com/office/drawing/2014/main" xmlns="" id="{7BD615DF-71FB-43F3-8996-711136D2983D}"/>
              </a:ext>
            </a:extLst>
          </p:cNvPr>
          <p:cNvSpPr>
            <a:spLocks noGrp="1"/>
          </p:cNvSpPr>
          <p:nvPr>
            <p:ph type="body" sz="quarter" idx="20"/>
          </p:nvPr>
        </p:nvSpPr>
        <p:spPr/>
        <p:txBody>
          <a:bodyPr/>
          <a:lstStyle/>
          <a:p>
            <a:r>
              <a:rPr kumimoji="1" lang="ja-JP" altLang="en-US" dirty="0"/>
              <a:t>今後について</a:t>
            </a:r>
          </a:p>
        </p:txBody>
      </p:sp>
      <p:sp>
        <p:nvSpPr>
          <p:cNvPr id="4" name="日付プレースホルダー 3">
            <a:extLst>
              <a:ext uri="{FF2B5EF4-FFF2-40B4-BE49-F238E27FC236}">
                <a16:creationId xmlns:a16="http://schemas.microsoft.com/office/drawing/2014/main" xmlns="" id="{6EDBA868-BBE7-42E2-9413-B88F07869DD8}"/>
              </a:ext>
            </a:extLst>
          </p:cNvPr>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graphicFrame>
        <p:nvGraphicFramePr>
          <p:cNvPr id="5" name="表 5">
            <a:extLst>
              <a:ext uri="{FF2B5EF4-FFF2-40B4-BE49-F238E27FC236}">
                <a16:creationId xmlns:a16="http://schemas.microsoft.com/office/drawing/2014/main" xmlns="" id="{D31F1066-41B0-4DA2-BCFA-9087F703BB92}"/>
              </a:ext>
            </a:extLst>
          </p:cNvPr>
          <p:cNvGraphicFramePr>
            <a:graphicFrameLocks noGrp="1"/>
          </p:cNvGraphicFramePr>
          <p:nvPr>
            <p:extLst>
              <p:ext uri="{D42A27DB-BD31-4B8C-83A1-F6EECF244321}">
                <p14:modId xmlns:p14="http://schemas.microsoft.com/office/powerpoint/2010/main" val="3302334406"/>
              </p:ext>
            </p:extLst>
          </p:nvPr>
        </p:nvGraphicFramePr>
        <p:xfrm>
          <a:off x="443077" y="1876926"/>
          <a:ext cx="11341554" cy="4528069"/>
        </p:xfrm>
        <a:graphic>
          <a:graphicData uri="http://schemas.openxmlformats.org/drawingml/2006/table">
            <a:tbl>
              <a:tblPr firstRow="1" bandRow="1">
                <a:tableStyleId>{5C22544A-7EE6-4342-B048-85BDC9FD1C3A}</a:tableStyleId>
              </a:tblPr>
              <a:tblGrid>
                <a:gridCol w="2885660">
                  <a:extLst>
                    <a:ext uri="{9D8B030D-6E8A-4147-A177-3AD203B41FA5}">
                      <a16:colId xmlns:a16="http://schemas.microsoft.com/office/drawing/2014/main" xmlns="" val="2717115388"/>
                    </a:ext>
                  </a:extLst>
                </a:gridCol>
                <a:gridCol w="4038830">
                  <a:extLst>
                    <a:ext uri="{9D8B030D-6E8A-4147-A177-3AD203B41FA5}">
                      <a16:colId xmlns:a16="http://schemas.microsoft.com/office/drawing/2014/main" xmlns="" val="364258220"/>
                    </a:ext>
                  </a:extLst>
                </a:gridCol>
                <a:gridCol w="4417064">
                  <a:extLst>
                    <a:ext uri="{9D8B030D-6E8A-4147-A177-3AD203B41FA5}">
                      <a16:colId xmlns:a16="http://schemas.microsoft.com/office/drawing/2014/main" xmlns="" val="2809161422"/>
                    </a:ext>
                  </a:extLst>
                </a:gridCol>
              </a:tblGrid>
              <a:tr h="674053">
                <a:tc>
                  <a:txBody>
                    <a:bodyPr/>
                    <a:lstStyle/>
                    <a:p>
                      <a:r>
                        <a:rPr kumimoji="1" lang="ja-JP" altLang="en-US" dirty="0"/>
                        <a:t>小課題（異常の種類）</a:t>
                      </a:r>
                    </a:p>
                  </a:txBody>
                  <a:tcPr/>
                </a:tc>
                <a:tc>
                  <a:txBody>
                    <a:bodyPr/>
                    <a:lstStyle/>
                    <a:p>
                      <a:r>
                        <a:rPr kumimoji="1" lang="ja-JP" altLang="en-US" dirty="0"/>
                        <a:t>メモ</a:t>
                      </a:r>
                    </a:p>
                  </a:txBody>
                  <a:tcPr/>
                </a:tc>
                <a:tc>
                  <a:txBody>
                    <a:bodyPr/>
                    <a:lstStyle/>
                    <a:p>
                      <a:r>
                        <a:rPr kumimoji="1" lang="ja-JP" altLang="en-US" dirty="0"/>
                        <a:t>対応有無</a:t>
                      </a:r>
                    </a:p>
                  </a:txBody>
                  <a:tcPr/>
                </a:tc>
                <a:extLst>
                  <a:ext uri="{0D108BD9-81ED-4DB2-BD59-A6C34878D82A}">
                    <a16:rowId xmlns:a16="http://schemas.microsoft.com/office/drawing/2014/main" xmlns="" val="1404841322"/>
                  </a:ext>
                </a:extLst>
              </a:tr>
              <a:tr h="1284672">
                <a:tc>
                  <a:txBody>
                    <a:bodyPr/>
                    <a:lstStyle/>
                    <a:p>
                      <a:r>
                        <a:rPr kumimoji="1" lang="ja-JP" altLang="en-US" b="1" dirty="0"/>
                        <a:t>欠品</a:t>
                      </a:r>
                      <a:endParaRPr kumimoji="1" lang="en-US" altLang="ja-JP" b="1" dirty="0"/>
                    </a:p>
                    <a:p>
                      <a:r>
                        <a:rPr kumimoji="1" lang="ja-JP" altLang="en-US" sz="1400" dirty="0"/>
                        <a:t>・組付けでモノがない品番</a:t>
                      </a:r>
                      <a:endParaRPr kumimoji="1" lang="en-US" altLang="ja-JP" sz="1400" dirty="0"/>
                    </a:p>
                    <a:p>
                      <a:r>
                        <a:rPr kumimoji="1" lang="ja-JP" altLang="en-US" sz="1400" dirty="0"/>
                        <a:t>・順立装置にモノがない品番</a:t>
                      </a:r>
                    </a:p>
                  </a:txBody>
                  <a:tcPr/>
                </a:tc>
                <a:tc>
                  <a:txBody>
                    <a:bodyPr/>
                    <a:lstStyle/>
                    <a:p>
                      <a:r>
                        <a:rPr kumimoji="1" lang="ja-JP" altLang="en-US" dirty="0"/>
                        <a:t>生革部より、原因の</a:t>
                      </a:r>
                      <a:r>
                        <a:rPr kumimoji="1" lang="en-US" altLang="ja-JP" dirty="0"/>
                        <a:t>8</a:t>
                      </a:r>
                      <a:r>
                        <a:rPr kumimoji="1" lang="ja-JP" altLang="en-US" dirty="0"/>
                        <a:t>割が仕入先なので過多をやってほしい</a:t>
                      </a:r>
                    </a:p>
                  </a:txBody>
                  <a:tcPr/>
                </a:tc>
                <a:tc>
                  <a:txBody>
                    <a:bodyPr/>
                    <a:lstStyle/>
                    <a:p>
                      <a:r>
                        <a:rPr kumimoji="1" lang="ja-JP" altLang="en-US" dirty="0"/>
                        <a:t>後回し</a:t>
                      </a:r>
                    </a:p>
                  </a:txBody>
                  <a:tcPr/>
                </a:tc>
                <a:extLst>
                  <a:ext uri="{0D108BD9-81ED-4DB2-BD59-A6C34878D82A}">
                    <a16:rowId xmlns:a16="http://schemas.microsoft.com/office/drawing/2014/main" xmlns="" val="3171462866"/>
                  </a:ext>
                </a:extLst>
              </a:tr>
              <a:tr h="1284672">
                <a:tc>
                  <a:txBody>
                    <a:bodyPr/>
                    <a:lstStyle/>
                    <a:p>
                      <a:r>
                        <a:rPr kumimoji="1" lang="ja-JP" altLang="en-US" b="1" dirty="0"/>
                        <a:t>在庫過多（一時的）</a:t>
                      </a:r>
                      <a:endParaRPr kumimoji="1" lang="en-US" altLang="ja-JP" b="1" dirty="0"/>
                    </a:p>
                    <a:p>
                      <a:r>
                        <a:rPr kumimoji="1" lang="ja-JP" altLang="en-US" sz="1400" dirty="0"/>
                        <a:t>・突発的に在庫数が設計値を</a:t>
                      </a:r>
                      <a:endParaRPr kumimoji="1" lang="en-US" altLang="ja-JP" sz="1400" dirty="0"/>
                    </a:p>
                    <a:p>
                      <a:r>
                        <a:rPr kumimoji="1" lang="ja-JP" altLang="en-US" sz="1400" dirty="0"/>
                        <a:t>　上回る品番</a:t>
                      </a:r>
                      <a:endParaRPr kumimoji="1" lang="ja-JP" altLang="en-US" dirty="0"/>
                    </a:p>
                  </a:txBody>
                  <a:tcPr/>
                </a:tc>
                <a:tc>
                  <a:txBody>
                    <a:bodyPr/>
                    <a:lstStyle/>
                    <a:p>
                      <a:r>
                        <a:rPr kumimoji="1" lang="ja-JP" altLang="en-US" dirty="0"/>
                        <a:t>突発的な在庫過多は「一時仮置き場でモノが溢れる」を引き起こさない</a:t>
                      </a:r>
                    </a:p>
                  </a:txBody>
                  <a:tcPr/>
                </a:tc>
                <a:tc>
                  <a:txBody>
                    <a:bodyPr/>
                    <a:lstStyle/>
                    <a:p>
                      <a:r>
                        <a:rPr kumimoji="1" lang="ja-JP" altLang="en-US" dirty="0"/>
                        <a:t>後回し</a:t>
                      </a:r>
                    </a:p>
                  </a:txBody>
                  <a:tcPr/>
                </a:tc>
                <a:extLst>
                  <a:ext uri="{0D108BD9-81ED-4DB2-BD59-A6C34878D82A}">
                    <a16:rowId xmlns:a16="http://schemas.microsoft.com/office/drawing/2014/main" xmlns="" val="753567959"/>
                  </a:ext>
                </a:extLst>
              </a:tr>
              <a:tr h="1284672">
                <a:tc>
                  <a:txBody>
                    <a:bodyPr/>
                    <a:lstStyle/>
                    <a:p>
                      <a:r>
                        <a:rPr kumimoji="1" lang="ja-JP" altLang="en-US" b="1" dirty="0"/>
                        <a:t>在庫過多（安定）</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・常に在庫数が設計値を上回る</a:t>
                      </a:r>
                      <a:endParaRPr kumimoji="1" lang="en-US" altLang="ja-JP" sz="14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　品番</a:t>
                      </a:r>
                    </a:p>
                    <a:p>
                      <a:endParaRPr kumimoji="1" lang="ja-JP"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安定的な在庫過多が、「一時仮置き場でモノが溢れる」に繋がる</a:t>
                      </a:r>
                    </a:p>
                    <a:p>
                      <a:endParaRPr kumimoji="1" lang="ja-JP" altLang="en-US" dirty="0"/>
                    </a:p>
                  </a:txBody>
                  <a:tcPr/>
                </a:tc>
                <a:tc>
                  <a:txBody>
                    <a:bodyPr/>
                    <a:lstStyle/>
                    <a:p>
                      <a:r>
                        <a:rPr kumimoji="1" lang="ja-JP" altLang="en-US" dirty="0"/>
                        <a:t>着手</a:t>
                      </a:r>
                    </a:p>
                  </a:txBody>
                  <a:tcPr/>
                </a:tc>
                <a:extLst>
                  <a:ext uri="{0D108BD9-81ED-4DB2-BD59-A6C34878D82A}">
                    <a16:rowId xmlns:a16="http://schemas.microsoft.com/office/drawing/2014/main" xmlns="" val="2970761289"/>
                  </a:ext>
                </a:extLst>
              </a:tr>
            </a:tbl>
          </a:graphicData>
        </a:graphic>
      </p:graphicFrame>
      <p:sp>
        <p:nvSpPr>
          <p:cNvPr id="6" name="正方形/長方形 5">
            <a:extLst>
              <a:ext uri="{FF2B5EF4-FFF2-40B4-BE49-F238E27FC236}">
                <a16:creationId xmlns:a16="http://schemas.microsoft.com/office/drawing/2014/main" xmlns="" id="{2D2C29B2-87D5-46D9-A66F-547EBA41C2ED}"/>
              </a:ext>
            </a:extLst>
          </p:cNvPr>
          <p:cNvSpPr/>
          <p:nvPr/>
        </p:nvSpPr>
        <p:spPr>
          <a:xfrm>
            <a:off x="7372522" y="5326458"/>
            <a:ext cx="4412110" cy="800219"/>
          </a:xfrm>
          <a:prstGeom prst="rect">
            <a:avLst/>
          </a:prstGeom>
          <a:solidFill>
            <a:srgbClr val="FFFF00"/>
          </a:solidFill>
        </p:spPr>
        <p:txBody>
          <a:bodyPr vert="horz" wrap="square">
            <a:spAutoFit/>
          </a:bodyPr>
          <a:lstStyle/>
          <a:p>
            <a:r>
              <a:rPr lang="ja-JP" altLang="en-US" dirty="0"/>
              <a:t>継続してこの分析を進めるのか？</a:t>
            </a:r>
            <a:endParaRPr lang="en-US" altLang="ja-JP" dirty="0"/>
          </a:p>
          <a:p>
            <a:r>
              <a:rPr lang="ja-JP" altLang="en-US" sz="1400" dirty="0"/>
              <a:t>（データがないのでこれ以上深く分析するのは厳しい。これが限界かもしれないです）</a:t>
            </a:r>
          </a:p>
        </p:txBody>
      </p:sp>
      <p:sp>
        <p:nvSpPr>
          <p:cNvPr id="8" name="正方形/長方形 7">
            <a:extLst>
              <a:ext uri="{FF2B5EF4-FFF2-40B4-BE49-F238E27FC236}">
                <a16:creationId xmlns:a16="http://schemas.microsoft.com/office/drawing/2014/main" xmlns="" id="{B2919632-47C5-4CE8-A029-040EA2D44C8E}"/>
              </a:ext>
            </a:extLst>
          </p:cNvPr>
          <p:cNvSpPr/>
          <p:nvPr/>
        </p:nvSpPr>
        <p:spPr>
          <a:xfrm>
            <a:off x="7372521" y="4060353"/>
            <a:ext cx="4412110" cy="584775"/>
          </a:xfrm>
          <a:prstGeom prst="rect">
            <a:avLst/>
          </a:prstGeom>
          <a:solidFill>
            <a:srgbClr val="FFFF00"/>
          </a:solidFill>
        </p:spPr>
        <p:txBody>
          <a:bodyPr vert="horz" wrap="square">
            <a:spAutoFit/>
          </a:bodyPr>
          <a:lstStyle/>
          <a:p>
            <a:r>
              <a:rPr lang="ja-JP" altLang="en-US" dirty="0"/>
              <a:t>着手？</a:t>
            </a:r>
            <a:endParaRPr lang="en-US" altLang="ja-JP" dirty="0"/>
          </a:p>
          <a:p>
            <a:r>
              <a:rPr lang="ja-JP" altLang="en-US" sz="1400" dirty="0"/>
              <a:t>（一時的な過多を検出できてうれしいのか）</a:t>
            </a:r>
          </a:p>
        </p:txBody>
      </p:sp>
    </p:spTree>
    <p:extLst>
      <p:ext uri="{BB962C8B-B14F-4D97-AF65-F5344CB8AC3E}">
        <p14:creationId xmlns:p14="http://schemas.microsoft.com/office/powerpoint/2010/main" val="2022268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en-US" altLang="ja-JP" sz="1800" dirty="0"/>
              <a:t>◇</a:t>
            </a:r>
            <a:r>
              <a:rPr kumimoji="1" lang="ja-JP" altLang="en-US" sz="1800" dirty="0"/>
              <a:t>結果</a:t>
            </a:r>
            <a:endParaRPr kumimoji="1" lang="en-US" altLang="ja-JP" sz="1800" dirty="0"/>
          </a:p>
          <a:p>
            <a:r>
              <a:rPr lang="ja-JP" altLang="en-US" sz="1800" b="0" dirty="0"/>
              <a:t>・お昼過ぎに納入されたものの</a:t>
            </a:r>
            <a:r>
              <a:rPr lang="en-US" altLang="ja-JP" sz="1800" b="0" dirty="0"/>
              <a:t>8</a:t>
            </a:r>
            <a:r>
              <a:rPr lang="ja-JP" altLang="en-US" sz="1800" b="0" dirty="0"/>
              <a:t>割は、入庫基準時間内に入庫できていない</a:t>
            </a:r>
            <a:endParaRPr lang="en-US" altLang="ja-JP" sz="1800" b="0" dirty="0"/>
          </a:p>
          <a:p>
            <a:r>
              <a:rPr kumimoji="1" lang="ja-JP" altLang="ja-JP" sz="1800" b="0" dirty="0"/>
              <a:t>　</a:t>
            </a:r>
            <a:r>
              <a:rPr kumimoji="1" lang="en-US" altLang="ja-JP" sz="1800" b="0" dirty="0"/>
              <a:t>→◇</a:t>
            </a:r>
            <a:r>
              <a:rPr kumimoji="1" lang="ja-JP" altLang="en-US" sz="1800" b="0" dirty="0"/>
              <a:t>なぜ？ </a:t>
            </a:r>
            <a:endParaRPr kumimoji="1" lang="en-US" altLang="ja-JP" sz="1800" b="0" dirty="0"/>
          </a:p>
          <a:p>
            <a:r>
              <a:rPr lang="ja-JP" altLang="en-US" sz="1800" b="0" dirty="0"/>
              <a:t>　</a:t>
            </a:r>
            <a:r>
              <a:rPr lang="ja-JP" altLang="en-US" sz="1800" b="0" dirty="0">
                <a:solidFill>
                  <a:srgbClr val="FF0000"/>
                </a:solidFill>
              </a:rPr>
              <a:t>昼勤と夜勤の切り替わりの時間（</a:t>
            </a:r>
            <a:r>
              <a:rPr lang="en-US" altLang="ja-JP" sz="1800" b="0" dirty="0">
                <a:solidFill>
                  <a:srgbClr val="FF0000"/>
                </a:solidFill>
              </a:rPr>
              <a:t>17:30〜22:00</a:t>
            </a:r>
            <a:r>
              <a:rPr lang="ja-JP" altLang="en-US" sz="1800" b="0" dirty="0">
                <a:solidFill>
                  <a:srgbClr val="FF0000"/>
                </a:solidFill>
              </a:rPr>
              <a:t>）で入庫作業が行われていないから</a:t>
            </a:r>
            <a:endParaRPr lang="en-US" altLang="ja-JP" sz="1800" b="0" dirty="0">
              <a:solidFill>
                <a:srgbClr val="FF0000"/>
              </a:solidFill>
            </a:endParaRPr>
          </a:p>
          <a:p>
            <a:r>
              <a:rPr lang="ja-JP" altLang="en-US" sz="1800" b="0" dirty="0"/>
              <a:t>　（設計値超過分の約</a:t>
            </a:r>
            <a:r>
              <a:rPr lang="en-US" altLang="ja-JP" sz="1800" b="0" dirty="0"/>
              <a:t>0.18</a:t>
            </a:r>
            <a:r>
              <a:rPr lang="ja-JP" altLang="en-US" sz="1800" b="0" dirty="0"/>
              <a:t>日</a:t>
            </a:r>
            <a:r>
              <a:rPr lang="en-US" altLang="ja-JP" sz="1800" b="0" dirty="0"/>
              <a:t>=4.3</a:t>
            </a:r>
            <a:r>
              <a:rPr lang="ja-JP" altLang="en-US" sz="1800" b="0" dirty="0"/>
              <a:t>時間が昼勤夜勤の切り替わりの時間とほぼ一致）</a:t>
            </a:r>
            <a:endParaRPr lang="en-US" altLang="ja-JP" sz="1800" b="0" dirty="0"/>
          </a:p>
          <a:p>
            <a:r>
              <a:rPr kumimoji="1" lang="ja-JP" altLang="en-US" sz="1800" b="0" dirty="0"/>
              <a:t>　→　残業が無い場合、</a:t>
            </a:r>
            <a:r>
              <a:rPr kumimoji="1" lang="en-US" altLang="ja-JP" sz="1800" b="0" dirty="0"/>
              <a:t>3</a:t>
            </a:r>
            <a:r>
              <a:rPr kumimoji="1" lang="ja-JP" altLang="en-US" sz="1800" b="0" dirty="0"/>
              <a:t>便で届いたものは</a:t>
            </a:r>
            <a:r>
              <a:rPr kumimoji="1" lang="en-US" altLang="ja-JP" sz="1800" b="0" dirty="0"/>
              <a:t>4</a:t>
            </a:r>
            <a:r>
              <a:rPr kumimoji="1" lang="ja-JP" altLang="en-US" sz="1800" b="0" dirty="0"/>
              <a:t>便到着まで入庫されない</a:t>
            </a:r>
            <a:endParaRPr kumimoji="1" lang="en-US" altLang="ja-JP" sz="1800" b="0" dirty="0"/>
          </a:p>
          <a:p>
            <a:endParaRPr kumimoji="1" lang="en-US" altLang="ja-JP" sz="1800" b="0" dirty="0"/>
          </a:p>
          <a:p>
            <a:r>
              <a:rPr lang="ja-JP" altLang="en-US" sz="1800" b="0" dirty="0"/>
              <a:t>・すべての便で入庫作業を基準時間内でやり切れていない。</a:t>
            </a:r>
            <a:endParaRPr lang="en-US" altLang="ja-JP" sz="1800" b="0" dirty="0"/>
          </a:p>
          <a:p>
            <a:r>
              <a:rPr lang="ja-JP" altLang="ja-JP" sz="1800" b="0" dirty="0"/>
              <a:t>　</a:t>
            </a:r>
            <a:r>
              <a:rPr lang="ja-JP" altLang="en-US" sz="1800" b="0" dirty="0"/>
              <a:t>特に、</a:t>
            </a:r>
            <a:r>
              <a:rPr lang="ja-JP" altLang="en-US" sz="1800" b="0" dirty="0">
                <a:solidFill>
                  <a:srgbClr val="FF0000"/>
                </a:solidFill>
              </a:rPr>
              <a:t>納入（検収）されるかんばん数が多い時間帯ほど、入庫作業を基準時間内でやり切れていない傾向</a:t>
            </a:r>
            <a:endParaRPr lang="en-US" altLang="ja-JP" sz="1800" b="0" dirty="0">
              <a:solidFill>
                <a:srgbClr val="FF0000"/>
              </a:solidFill>
            </a:endParaRPr>
          </a:p>
          <a:p>
            <a:r>
              <a:rPr lang="ja-JP" altLang="en-US" sz="1800" b="0" dirty="0">
                <a:solidFill>
                  <a:schemeClr val="tx1"/>
                </a:solidFill>
              </a:rPr>
              <a:t>　→　</a:t>
            </a:r>
            <a:r>
              <a:rPr lang="ja-JP" altLang="en-US" sz="1800" b="0" dirty="0">
                <a:solidFill>
                  <a:schemeClr val="accent1">
                    <a:lumMod val="60000"/>
                    <a:lumOff val="40000"/>
                  </a:schemeClr>
                </a:solidFill>
              </a:rPr>
              <a:t>かんばんが多いほど</a:t>
            </a:r>
            <a:r>
              <a:rPr lang="en-US" altLang="ja-JP" sz="1800" b="0" dirty="0">
                <a:solidFill>
                  <a:schemeClr val="accent1">
                    <a:lumMod val="60000"/>
                    <a:lumOff val="40000"/>
                  </a:schemeClr>
                </a:solidFill>
              </a:rPr>
              <a:t>LT</a:t>
            </a:r>
            <a:r>
              <a:rPr lang="ja-JP" altLang="en-US" sz="1800" b="0" dirty="0">
                <a:solidFill>
                  <a:schemeClr val="accent1">
                    <a:lumMod val="60000"/>
                    <a:lumOff val="40000"/>
                  </a:schemeClr>
                </a:solidFill>
              </a:rPr>
              <a:t>が伸びるか？次ページで詳細分析</a:t>
            </a:r>
            <a:r>
              <a:rPr lang="ja-JP" altLang="en-US" sz="1800" b="0" dirty="0">
                <a:solidFill>
                  <a:schemeClr val="tx1"/>
                </a:solidFill>
              </a:rPr>
              <a:t>❶</a:t>
            </a:r>
            <a:endParaRPr lang="en-US" altLang="ja-JP" sz="1800" b="0" dirty="0">
              <a:solidFill>
                <a:schemeClr val="tx1"/>
              </a:solidFill>
            </a:endParaRPr>
          </a:p>
          <a:p>
            <a:endParaRPr lang="en-US" altLang="ja-JP" sz="1800" b="0" dirty="0">
              <a:solidFill>
                <a:schemeClr val="tx1"/>
              </a:solidFill>
            </a:endParaRPr>
          </a:p>
          <a:p>
            <a:endParaRPr lang="en-US" altLang="ja-JP" sz="1800" b="0" dirty="0"/>
          </a:p>
          <a:p>
            <a:endParaRPr lang="en-US" altLang="ja-JP" sz="1800" b="0" dirty="0"/>
          </a:p>
          <a:p>
            <a:endParaRPr lang="en-US" altLang="ja-JP" sz="1800" b="0" dirty="0"/>
          </a:p>
          <a:p>
            <a:endParaRPr lang="en-US" altLang="ja-JP" sz="1800" b="0" dirty="0"/>
          </a:p>
          <a:p>
            <a:r>
              <a:rPr lang="ja-JP" altLang="en-US" sz="1800" b="0" dirty="0"/>
              <a:t>　</a:t>
            </a:r>
            <a:endParaRPr lang="en-US" altLang="ja-JP" sz="1800" b="0" dirty="0"/>
          </a:p>
          <a:p>
            <a:r>
              <a:rPr lang="ja-JP" altLang="en-US" sz="1800" b="0" dirty="0">
                <a:solidFill>
                  <a:srgbClr val="FF0000"/>
                </a:solidFill>
              </a:rPr>
              <a:t>　</a:t>
            </a:r>
            <a:endParaRPr lang="en-US" altLang="ja-JP" sz="1800" b="0" dirty="0">
              <a:solidFill>
                <a:srgbClr val="FF0000"/>
              </a:solidFill>
            </a:endParaRPr>
          </a:p>
        </p:txBody>
      </p:sp>
      <p:sp>
        <p:nvSpPr>
          <p:cNvPr id="3" name="テキスト プレースホルダー 2"/>
          <p:cNvSpPr>
            <a:spLocks noGrp="1"/>
          </p:cNvSpPr>
          <p:nvPr>
            <p:ph type="body" sz="quarter" idx="20"/>
          </p:nvPr>
        </p:nvSpPr>
        <p:spPr/>
        <p:txBody>
          <a:bodyPr/>
          <a:lstStyle/>
          <a:p>
            <a:r>
              <a:rPr kumimoji="1" lang="ja-JP" altLang="en-US" dirty="0"/>
              <a:t>入庫タイミングのズレを調べる（</a:t>
            </a:r>
            <a:r>
              <a:rPr kumimoji="1" lang="ja-JP" altLang="en-US" dirty="0">
                <a:solidFill>
                  <a:srgbClr val="FF0000"/>
                </a:solidFill>
              </a:rPr>
              <a:t>結果は赤文字</a:t>
            </a:r>
            <a:r>
              <a:rPr kumimoji="1" lang="ja-JP" altLang="en-US" dirty="0"/>
              <a:t>、</a:t>
            </a:r>
            <a:r>
              <a:rPr kumimoji="1" lang="ja-JP" altLang="en-US" dirty="0">
                <a:solidFill>
                  <a:schemeClr val="accent1">
                    <a:lumMod val="60000"/>
                    <a:lumOff val="40000"/>
                  </a:schemeClr>
                </a:solidFill>
              </a:rPr>
              <a:t>次ページの分析は青</a:t>
            </a:r>
            <a:r>
              <a:rPr kumimoji="1" lang="ja-JP" altLang="en-US" dirty="0"/>
              <a: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
        <p:nvSpPr>
          <p:cNvPr id="15" name="テキスト ボックス 14"/>
          <p:cNvSpPr txBox="1"/>
          <p:nvPr/>
        </p:nvSpPr>
        <p:spPr>
          <a:xfrm>
            <a:off x="112889" y="5108222"/>
            <a:ext cx="184666" cy="369332"/>
          </a:xfrm>
          <a:prstGeom prst="rect">
            <a:avLst/>
          </a:prstGeom>
          <a:noFill/>
        </p:spPr>
        <p:txBody>
          <a:bodyPr wrap="none" rtlCol="0">
            <a:spAutoFit/>
          </a:bodyPr>
          <a:lstStyle/>
          <a:p>
            <a:endParaRPr kumimoji="1" lang="ja-JP" altLang="en-US" dirty="0"/>
          </a:p>
        </p:txBody>
      </p:sp>
      <p:pic>
        <p:nvPicPr>
          <p:cNvPr id="16" name="図 15"/>
          <p:cNvPicPr>
            <a:picLocks noChangeAspect="1"/>
          </p:cNvPicPr>
          <p:nvPr/>
        </p:nvPicPr>
        <p:blipFill>
          <a:blip r:embed="rId2"/>
          <a:stretch>
            <a:fillRect/>
          </a:stretch>
        </p:blipFill>
        <p:spPr>
          <a:xfrm>
            <a:off x="454377" y="4346222"/>
            <a:ext cx="11318528" cy="1787877"/>
          </a:xfrm>
          <a:prstGeom prst="rect">
            <a:avLst/>
          </a:prstGeom>
        </p:spPr>
      </p:pic>
      <p:pic>
        <p:nvPicPr>
          <p:cNvPr id="17" name="図 16"/>
          <p:cNvPicPr>
            <a:picLocks noChangeAspect="1"/>
          </p:cNvPicPr>
          <p:nvPr/>
        </p:nvPicPr>
        <p:blipFill>
          <a:blip r:embed="rId3"/>
          <a:stretch>
            <a:fillRect/>
          </a:stretch>
        </p:blipFill>
        <p:spPr>
          <a:xfrm>
            <a:off x="9736667" y="853356"/>
            <a:ext cx="2455333" cy="1416163"/>
          </a:xfrm>
          <a:prstGeom prst="rect">
            <a:avLst/>
          </a:prstGeom>
        </p:spPr>
      </p:pic>
      <p:sp>
        <p:nvSpPr>
          <p:cNvPr id="19" name="テキスト ボックス 18"/>
          <p:cNvSpPr txBox="1"/>
          <p:nvPr/>
        </p:nvSpPr>
        <p:spPr>
          <a:xfrm>
            <a:off x="9857761" y="1988510"/>
            <a:ext cx="2213143" cy="276999"/>
          </a:xfrm>
          <a:prstGeom prst="rect">
            <a:avLst/>
          </a:prstGeom>
          <a:noFill/>
        </p:spPr>
        <p:txBody>
          <a:bodyPr wrap="square" rtlCol="0">
            <a:spAutoFit/>
          </a:bodyPr>
          <a:lstStyle/>
          <a:p>
            <a:r>
              <a:rPr lang="ja-JP" altLang="en-US" sz="1200" b="1" dirty="0">
                <a:solidFill>
                  <a:schemeClr val="bg1"/>
                </a:solidFill>
              </a:rPr>
              <a:t>４便直後（夜勤前）の順立前</a:t>
            </a:r>
            <a:endParaRPr lang="en-US" altLang="ja-JP" sz="1200" b="1" dirty="0">
              <a:solidFill>
                <a:schemeClr val="bg1"/>
              </a:solidFill>
            </a:endParaRPr>
          </a:p>
        </p:txBody>
      </p:sp>
      <p:sp>
        <p:nvSpPr>
          <p:cNvPr id="20" name="テキスト ボックス 19"/>
          <p:cNvSpPr txBox="1"/>
          <p:nvPr/>
        </p:nvSpPr>
        <p:spPr>
          <a:xfrm>
            <a:off x="434622" y="6149623"/>
            <a:ext cx="7241728" cy="307777"/>
          </a:xfrm>
          <a:prstGeom prst="rect">
            <a:avLst/>
          </a:prstGeom>
          <a:noFill/>
        </p:spPr>
        <p:txBody>
          <a:bodyPr wrap="square" rtlCol="0">
            <a:spAutoFit/>
          </a:bodyPr>
          <a:lstStyle/>
          <a:p>
            <a:r>
              <a:rPr lang="en-US" altLang="ja-JP" sz="1400" dirty="0"/>
              <a:t>※9</a:t>
            </a:r>
            <a:r>
              <a:rPr lang="ja-JP" altLang="en-US" sz="1400" dirty="0"/>
              <a:t>月データ、月～土曜の朝までに納入と回収があったかんばんを対象</a:t>
            </a:r>
            <a:endParaRPr lang="en-US" altLang="ja-JP" sz="1400" dirty="0"/>
          </a:p>
        </p:txBody>
      </p:sp>
      <p:cxnSp>
        <p:nvCxnSpPr>
          <p:cNvPr id="6" name="コネクタ: カギ線 5">
            <a:extLst>
              <a:ext uri="{FF2B5EF4-FFF2-40B4-BE49-F238E27FC236}">
                <a16:creationId xmlns:a16="http://schemas.microsoft.com/office/drawing/2014/main" xmlns="" id="{17DAC7BA-B7A4-49AE-B3A9-3C7AE34320E4}"/>
              </a:ext>
            </a:extLst>
          </p:cNvPr>
          <p:cNvCxnSpPr>
            <a:cxnSpLocks/>
          </p:cNvCxnSpPr>
          <p:nvPr/>
        </p:nvCxnSpPr>
        <p:spPr>
          <a:xfrm flipV="1">
            <a:off x="7755147" y="1561437"/>
            <a:ext cx="1981520" cy="738123"/>
          </a:xfrm>
          <a:prstGeom prst="bentConnector3">
            <a:avLst>
              <a:gd name="adj1" fmla="val 861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a16="http://schemas.microsoft.com/office/drawing/2014/main" xmlns="" id="{34B0629A-51DB-4D39-AD88-01A12712FB21}"/>
              </a:ext>
            </a:extLst>
          </p:cNvPr>
          <p:cNvCxnSpPr>
            <a:cxnSpLocks/>
          </p:cNvCxnSpPr>
          <p:nvPr/>
        </p:nvCxnSpPr>
        <p:spPr>
          <a:xfrm rot="10800000" flipV="1">
            <a:off x="760727" y="4082702"/>
            <a:ext cx="860604" cy="242386"/>
          </a:xfrm>
          <a:prstGeom prst="bentConnector3">
            <a:avLst>
              <a:gd name="adj1" fmla="val 10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2038A916-18A2-459F-8DA7-C142D7F1F681}"/>
              </a:ext>
            </a:extLst>
          </p:cNvPr>
          <p:cNvCxnSpPr>
            <a:cxnSpLocks/>
          </p:cNvCxnSpPr>
          <p:nvPr/>
        </p:nvCxnSpPr>
        <p:spPr>
          <a:xfrm>
            <a:off x="1621331" y="4079819"/>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F48463B2-F151-4A18-96CD-D805DDCF5B49}"/>
              </a:ext>
            </a:extLst>
          </p:cNvPr>
          <p:cNvSpPr txBox="1"/>
          <p:nvPr/>
        </p:nvSpPr>
        <p:spPr>
          <a:xfrm>
            <a:off x="683887" y="3857481"/>
            <a:ext cx="2597196" cy="246221"/>
          </a:xfrm>
          <a:prstGeom prst="rect">
            <a:avLst/>
          </a:prstGeom>
          <a:noFill/>
        </p:spPr>
        <p:txBody>
          <a:bodyPr wrap="square" rtlCol="0">
            <a:spAutoFit/>
          </a:bodyPr>
          <a:lstStyle/>
          <a:p>
            <a:r>
              <a:rPr lang="ja-JP" altLang="en-US" sz="1000" dirty="0"/>
              <a:t>検収日時範囲をもとにどの便に乗るか定義</a:t>
            </a:r>
            <a:endParaRPr lang="en-US" altLang="ja-JP" sz="1000" dirty="0"/>
          </a:p>
        </p:txBody>
      </p:sp>
      <p:cxnSp>
        <p:nvCxnSpPr>
          <p:cNvPr id="44" name="直線コネクタ 43">
            <a:extLst>
              <a:ext uri="{FF2B5EF4-FFF2-40B4-BE49-F238E27FC236}">
                <a16:creationId xmlns:a16="http://schemas.microsoft.com/office/drawing/2014/main" xmlns="" id="{9158A40B-5866-4F89-B3A7-60C4FFE41D8A}"/>
              </a:ext>
            </a:extLst>
          </p:cNvPr>
          <p:cNvCxnSpPr>
            <a:cxnSpLocks/>
          </p:cNvCxnSpPr>
          <p:nvPr/>
        </p:nvCxnSpPr>
        <p:spPr>
          <a:xfrm>
            <a:off x="3694739" y="4103702"/>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コネクタ: カギ線 44">
            <a:extLst>
              <a:ext uri="{FF2B5EF4-FFF2-40B4-BE49-F238E27FC236}">
                <a16:creationId xmlns:a16="http://schemas.microsoft.com/office/drawing/2014/main" xmlns="" id="{A004B815-A646-4380-A8F0-EFB6182FE3E5}"/>
              </a:ext>
            </a:extLst>
          </p:cNvPr>
          <p:cNvCxnSpPr>
            <a:cxnSpLocks/>
          </p:cNvCxnSpPr>
          <p:nvPr/>
        </p:nvCxnSpPr>
        <p:spPr>
          <a:xfrm>
            <a:off x="3694739" y="4098486"/>
            <a:ext cx="1535372" cy="258169"/>
          </a:xfrm>
          <a:prstGeom prst="bentConnector3">
            <a:avLst>
              <a:gd name="adj1" fmla="val 100047"/>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xmlns="" id="{27BE330B-7C76-4B37-9015-F15AD033151C}"/>
              </a:ext>
            </a:extLst>
          </p:cNvPr>
          <p:cNvSpPr txBox="1"/>
          <p:nvPr/>
        </p:nvSpPr>
        <p:spPr>
          <a:xfrm>
            <a:off x="8078855" y="3622524"/>
            <a:ext cx="1535372" cy="307777"/>
          </a:xfrm>
          <a:prstGeom prst="rect">
            <a:avLst/>
          </a:prstGeom>
          <a:noFill/>
        </p:spPr>
        <p:txBody>
          <a:bodyPr wrap="square" rtlCol="0">
            <a:spAutoFit/>
          </a:bodyPr>
          <a:lstStyle/>
          <a:p>
            <a:r>
              <a:rPr lang="ja-JP" altLang="en-US" sz="1400" dirty="0">
                <a:solidFill>
                  <a:schemeClr val="accent1">
                    <a:lumMod val="60000"/>
                    <a:lumOff val="40000"/>
                  </a:schemeClr>
                </a:solidFill>
              </a:rPr>
              <a:t>深夜は</a:t>
            </a:r>
            <a:r>
              <a:rPr lang="en-US" altLang="ja-JP" sz="1400" dirty="0">
                <a:solidFill>
                  <a:schemeClr val="accent1">
                    <a:lumMod val="60000"/>
                    <a:lumOff val="40000"/>
                  </a:schemeClr>
                </a:solidFill>
              </a:rPr>
              <a:t>LT</a:t>
            </a:r>
            <a:r>
              <a:rPr lang="ja-JP" altLang="en-US" sz="1400" dirty="0">
                <a:solidFill>
                  <a:schemeClr val="accent1">
                    <a:lumMod val="60000"/>
                    <a:lumOff val="40000"/>
                  </a:schemeClr>
                </a:solidFill>
              </a:rPr>
              <a:t>が短い</a:t>
            </a:r>
            <a:endParaRPr lang="en-US" altLang="ja-JP" sz="1400" dirty="0">
              <a:solidFill>
                <a:schemeClr val="accent1">
                  <a:lumMod val="60000"/>
                  <a:lumOff val="40000"/>
                </a:schemeClr>
              </a:solidFill>
            </a:endParaRPr>
          </a:p>
        </p:txBody>
      </p:sp>
      <p:sp>
        <p:nvSpPr>
          <p:cNvPr id="71" name="テキスト ボックス 70">
            <a:extLst>
              <a:ext uri="{FF2B5EF4-FFF2-40B4-BE49-F238E27FC236}">
                <a16:creationId xmlns:a16="http://schemas.microsoft.com/office/drawing/2014/main" xmlns="" id="{3DE9D729-E8D3-40F3-82FD-44D588C02C59}"/>
              </a:ext>
            </a:extLst>
          </p:cNvPr>
          <p:cNvSpPr txBox="1"/>
          <p:nvPr/>
        </p:nvSpPr>
        <p:spPr>
          <a:xfrm>
            <a:off x="7664525" y="2341801"/>
            <a:ext cx="2121709" cy="276999"/>
          </a:xfrm>
          <a:prstGeom prst="rect">
            <a:avLst/>
          </a:prstGeom>
          <a:solidFill>
            <a:schemeClr val="bg1"/>
          </a:solidFill>
        </p:spPr>
        <p:txBody>
          <a:bodyPr wrap="square" rtlCol="0">
            <a:spAutoFit/>
          </a:bodyPr>
          <a:lstStyle/>
          <a:p>
            <a:r>
              <a:rPr lang="ja-JP" altLang="en-US" sz="1200" dirty="0"/>
              <a:t>その結果、これに繋がる？</a:t>
            </a:r>
            <a:endParaRPr lang="en-US" altLang="ja-JP" sz="1200" dirty="0"/>
          </a:p>
        </p:txBody>
      </p:sp>
      <p:sp>
        <p:nvSpPr>
          <p:cNvPr id="73" name="正方形/長方形 72">
            <a:extLst>
              <a:ext uri="{FF2B5EF4-FFF2-40B4-BE49-F238E27FC236}">
                <a16:creationId xmlns:a16="http://schemas.microsoft.com/office/drawing/2014/main" xmlns="" id="{2E5BB71B-D7C3-4F5A-B723-0569648B772A}"/>
              </a:ext>
            </a:extLst>
          </p:cNvPr>
          <p:cNvSpPr/>
          <p:nvPr/>
        </p:nvSpPr>
        <p:spPr>
          <a:xfrm>
            <a:off x="8607972" y="5878385"/>
            <a:ext cx="1954926" cy="255713"/>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正方形/長方形 73">
            <a:extLst>
              <a:ext uri="{FF2B5EF4-FFF2-40B4-BE49-F238E27FC236}">
                <a16:creationId xmlns:a16="http://schemas.microsoft.com/office/drawing/2014/main" xmlns="" id="{ACAF142B-2DB0-4A1C-9627-BBC6B1B185DC}"/>
              </a:ext>
            </a:extLst>
          </p:cNvPr>
          <p:cNvSpPr/>
          <p:nvPr/>
        </p:nvSpPr>
        <p:spPr>
          <a:xfrm>
            <a:off x="8607972" y="4599341"/>
            <a:ext cx="1954926" cy="255713"/>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6" name="テキスト ボックス 75">
            <a:extLst>
              <a:ext uri="{FF2B5EF4-FFF2-40B4-BE49-F238E27FC236}">
                <a16:creationId xmlns:a16="http://schemas.microsoft.com/office/drawing/2014/main" xmlns="" id="{0B1943D8-3673-427F-A30C-2F8A08FE069B}"/>
              </a:ext>
            </a:extLst>
          </p:cNvPr>
          <p:cNvSpPr txBox="1"/>
          <p:nvPr/>
        </p:nvSpPr>
        <p:spPr>
          <a:xfrm>
            <a:off x="9394722" y="3613977"/>
            <a:ext cx="2535432" cy="646331"/>
          </a:xfrm>
          <a:prstGeom prst="rect">
            <a:avLst/>
          </a:prstGeom>
          <a:noFill/>
        </p:spPr>
        <p:txBody>
          <a:bodyPr wrap="square">
            <a:spAutoFit/>
          </a:bodyPr>
          <a:lstStyle/>
          <a:p>
            <a:r>
              <a:rPr lang="en-US" altLang="ja-JP" sz="1800" b="0" dirty="0">
                <a:solidFill>
                  <a:schemeClr val="accent1">
                    <a:lumMod val="60000"/>
                    <a:lumOff val="40000"/>
                  </a:schemeClr>
                </a:solidFill>
              </a:rPr>
              <a:t>0.15</a:t>
            </a:r>
            <a:r>
              <a:rPr lang="ja-JP" altLang="en-US" sz="1800" b="0" dirty="0">
                <a:solidFill>
                  <a:schemeClr val="accent1">
                    <a:lumMod val="60000"/>
                    <a:lumOff val="40000"/>
                  </a:schemeClr>
                </a:solidFill>
              </a:rPr>
              <a:t>日</a:t>
            </a:r>
            <a:r>
              <a:rPr lang="en-US" altLang="ja-JP" sz="1800" b="0" dirty="0">
                <a:solidFill>
                  <a:schemeClr val="accent1">
                    <a:lumMod val="60000"/>
                    <a:lumOff val="40000"/>
                  </a:schemeClr>
                </a:solidFill>
              </a:rPr>
              <a:t>=3.6H</a:t>
            </a:r>
          </a:p>
          <a:p>
            <a:r>
              <a:rPr lang="ja-JP" altLang="en-US" sz="1800" b="0" dirty="0">
                <a:solidFill>
                  <a:schemeClr val="accent1">
                    <a:lumMod val="60000"/>
                    <a:lumOff val="40000"/>
                  </a:schemeClr>
                </a:solidFill>
              </a:rPr>
              <a:t>次ページで詳細分析</a:t>
            </a:r>
            <a:r>
              <a:rPr lang="ja-JP" altLang="en-US" sz="1800" b="0" dirty="0">
                <a:solidFill>
                  <a:schemeClr val="tx1"/>
                </a:solidFill>
              </a:rPr>
              <a:t>❷</a:t>
            </a:r>
            <a:endParaRPr lang="ja-JP" altLang="en-US" dirty="0"/>
          </a:p>
        </p:txBody>
      </p:sp>
      <p:cxnSp>
        <p:nvCxnSpPr>
          <p:cNvPr id="77" name="コネクタ: カギ線 76">
            <a:extLst>
              <a:ext uri="{FF2B5EF4-FFF2-40B4-BE49-F238E27FC236}">
                <a16:creationId xmlns:a16="http://schemas.microsoft.com/office/drawing/2014/main" xmlns="" id="{74FB8B90-B721-4E53-B1AD-5B512DB6E209}"/>
              </a:ext>
            </a:extLst>
          </p:cNvPr>
          <p:cNvCxnSpPr>
            <a:cxnSpLocks/>
            <a:stCxn id="83" idx="1"/>
          </p:cNvCxnSpPr>
          <p:nvPr/>
        </p:nvCxnSpPr>
        <p:spPr>
          <a:xfrm rot="10800000">
            <a:off x="7621756" y="6128942"/>
            <a:ext cx="85539" cy="168468"/>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xmlns="" id="{6BD44091-3CF7-4A4C-ABD0-B9092D743C4E}"/>
              </a:ext>
            </a:extLst>
          </p:cNvPr>
          <p:cNvSpPr txBox="1"/>
          <p:nvPr/>
        </p:nvSpPr>
        <p:spPr>
          <a:xfrm>
            <a:off x="3645726" y="3856724"/>
            <a:ext cx="4061568" cy="246221"/>
          </a:xfrm>
          <a:prstGeom prst="rect">
            <a:avLst/>
          </a:prstGeom>
          <a:noFill/>
        </p:spPr>
        <p:txBody>
          <a:bodyPr wrap="square" rtlCol="0">
            <a:spAutoFit/>
          </a:bodyPr>
          <a:lstStyle/>
          <a:p>
            <a:r>
              <a:rPr lang="ja-JP" altLang="en-US" sz="1000" dirty="0"/>
              <a:t>工場到着時刻（計画）＋</a:t>
            </a:r>
            <a:r>
              <a:rPr lang="en-US" altLang="ja-JP" sz="1000" dirty="0"/>
              <a:t>4.3H</a:t>
            </a:r>
            <a:r>
              <a:rPr lang="ja-JP" altLang="en-US" sz="1000" dirty="0"/>
              <a:t>の間を入庫基準滞留時間とする</a:t>
            </a:r>
            <a:endParaRPr lang="en-US" altLang="ja-JP" sz="1000" dirty="0"/>
          </a:p>
        </p:txBody>
      </p:sp>
      <p:sp>
        <p:nvSpPr>
          <p:cNvPr id="83" name="テキスト ボックス 82">
            <a:extLst>
              <a:ext uri="{FF2B5EF4-FFF2-40B4-BE49-F238E27FC236}">
                <a16:creationId xmlns:a16="http://schemas.microsoft.com/office/drawing/2014/main" xmlns="" id="{98443598-7A1A-4743-92A5-99C48E649018}"/>
              </a:ext>
            </a:extLst>
          </p:cNvPr>
          <p:cNvSpPr txBox="1"/>
          <p:nvPr/>
        </p:nvSpPr>
        <p:spPr>
          <a:xfrm>
            <a:off x="7707294" y="6174299"/>
            <a:ext cx="2303058" cy="246221"/>
          </a:xfrm>
          <a:prstGeom prst="rect">
            <a:avLst/>
          </a:prstGeom>
          <a:noFill/>
        </p:spPr>
        <p:txBody>
          <a:bodyPr wrap="square" rtlCol="0">
            <a:spAutoFit/>
          </a:bodyPr>
          <a:lstStyle/>
          <a:p>
            <a:r>
              <a:rPr lang="ja-JP" altLang="en-US" sz="1000" dirty="0"/>
              <a:t>入庫基準外は早着の場合も含まれる</a:t>
            </a:r>
            <a:endParaRPr lang="en-US" altLang="ja-JP" sz="1000" dirty="0"/>
          </a:p>
        </p:txBody>
      </p:sp>
      <p:cxnSp>
        <p:nvCxnSpPr>
          <p:cNvPr id="84" name="コネクタ: カギ線 83">
            <a:extLst>
              <a:ext uri="{FF2B5EF4-FFF2-40B4-BE49-F238E27FC236}">
                <a16:creationId xmlns:a16="http://schemas.microsoft.com/office/drawing/2014/main" xmlns="" id="{06B017DF-FB36-4302-9902-685D8EBAF70A}"/>
              </a:ext>
            </a:extLst>
          </p:cNvPr>
          <p:cNvCxnSpPr>
            <a:cxnSpLocks/>
          </p:cNvCxnSpPr>
          <p:nvPr/>
        </p:nvCxnSpPr>
        <p:spPr>
          <a:xfrm flipV="1">
            <a:off x="9085651" y="4032547"/>
            <a:ext cx="374870" cy="322547"/>
          </a:xfrm>
          <a:prstGeom prst="bentConnector3">
            <a:avLst>
              <a:gd name="adj1" fmla="val 746"/>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a:extLst>
              <a:ext uri="{FF2B5EF4-FFF2-40B4-BE49-F238E27FC236}">
                <a16:creationId xmlns:a16="http://schemas.microsoft.com/office/drawing/2014/main" xmlns="" id="{D77824F8-6FC2-459C-8A7A-5E28DD20861E}"/>
              </a:ext>
            </a:extLst>
          </p:cNvPr>
          <p:cNvSpPr/>
          <p:nvPr/>
        </p:nvSpPr>
        <p:spPr>
          <a:xfrm>
            <a:off x="-5853932" y="1634277"/>
            <a:ext cx="5059251" cy="38432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solidFill>
              </a:rPr>
              <a:t>夜勤昼勤の交代</a:t>
            </a:r>
            <a:endParaRPr kumimoji="1" lang="en-US" altLang="ja-JP" sz="1400" dirty="0">
              <a:solidFill>
                <a:schemeClr val="tx1"/>
              </a:solidFill>
            </a:endParaRPr>
          </a:p>
          <a:p>
            <a:r>
              <a:rPr lang="ja-JP" altLang="en-US" sz="1400" dirty="0">
                <a:solidFill>
                  <a:schemeClr val="tx1"/>
                </a:solidFill>
              </a:rPr>
              <a:t>は？</a:t>
            </a:r>
            <a:endParaRPr lang="en-US" altLang="ja-JP" sz="1400" dirty="0">
              <a:solidFill>
                <a:schemeClr val="tx1"/>
              </a:solidFill>
            </a:endParaRPr>
          </a:p>
          <a:p>
            <a:endParaRPr lang="en-US" altLang="ja-JP" sz="1400" dirty="0">
              <a:solidFill>
                <a:schemeClr val="tx1"/>
              </a:solidFill>
            </a:endParaRPr>
          </a:p>
          <a:p>
            <a:r>
              <a:rPr lang="ja-JP" altLang="en-US" sz="1400" dirty="0">
                <a:solidFill>
                  <a:schemeClr val="tx1"/>
                </a:solidFill>
              </a:rPr>
              <a:t>便間の間隔が短いのも要因？</a:t>
            </a:r>
            <a:endParaRPr lang="en-US" altLang="ja-JP" sz="1400" dirty="0">
              <a:solidFill>
                <a:schemeClr val="tx1"/>
              </a:solidFill>
            </a:endParaRPr>
          </a:p>
          <a:p>
            <a:endParaRPr kumimoji="1" lang="en-US" altLang="ja-JP" sz="1400" dirty="0">
              <a:solidFill>
                <a:schemeClr val="tx1"/>
              </a:solidFill>
            </a:endParaRPr>
          </a:p>
          <a:p>
            <a:r>
              <a:rPr lang="en-US" altLang="ja-JP" sz="1400" dirty="0">
                <a:solidFill>
                  <a:srgbClr val="FF0000"/>
                </a:solidFill>
              </a:rPr>
              <a:t>Q. </a:t>
            </a:r>
            <a:r>
              <a:rPr lang="ja-JP" altLang="en-US" sz="1400" dirty="0">
                <a:solidFill>
                  <a:srgbClr val="FF0000"/>
                </a:solidFill>
              </a:rPr>
              <a:t>設計値の差０が目標？</a:t>
            </a:r>
            <a:endParaRPr lang="en-US" altLang="ja-JP" sz="1400" dirty="0">
              <a:solidFill>
                <a:srgbClr val="FF0000"/>
              </a:solidFill>
            </a:endParaRPr>
          </a:p>
          <a:p>
            <a:r>
              <a:rPr kumimoji="1" lang="ja-JP" altLang="en-US" sz="1400" dirty="0">
                <a:solidFill>
                  <a:srgbClr val="FF0000"/>
                </a:solidFill>
              </a:rPr>
              <a:t>全体の設計超過率</a:t>
            </a:r>
            <a:r>
              <a:rPr lang="ja-JP" altLang="en-US" sz="1400" dirty="0">
                <a:solidFill>
                  <a:srgbClr val="FF0000"/>
                </a:solidFill>
              </a:rPr>
              <a:t>を</a:t>
            </a:r>
            <a:r>
              <a:rPr lang="en-US" altLang="ja-JP" sz="1400" dirty="0">
                <a:solidFill>
                  <a:srgbClr val="FF0000"/>
                </a:solidFill>
              </a:rPr>
              <a:t>0</a:t>
            </a:r>
            <a:r>
              <a:rPr lang="ja-JP" altLang="en-US" sz="1400" dirty="0">
                <a:solidFill>
                  <a:srgbClr val="FF0000"/>
                </a:solidFill>
              </a:rPr>
              <a:t>にする活動が目指すところ？</a:t>
            </a:r>
            <a:endParaRPr lang="en-US" altLang="ja-JP" sz="1400" dirty="0">
              <a:solidFill>
                <a:srgbClr val="FF0000"/>
              </a:solidFill>
            </a:endParaRPr>
          </a:p>
          <a:p>
            <a:r>
              <a:rPr lang="ja-JP" altLang="en-US" sz="1400" dirty="0">
                <a:solidFill>
                  <a:srgbClr val="FF0000"/>
                </a:solidFill>
              </a:rPr>
              <a:t>はい。</a:t>
            </a:r>
            <a:endParaRPr lang="en-US" altLang="ja-JP" sz="1400" dirty="0">
              <a:solidFill>
                <a:srgbClr val="FF0000"/>
              </a:solidFill>
            </a:endParaRPr>
          </a:p>
          <a:p>
            <a:endParaRPr kumimoji="1" lang="en-US" altLang="ja-JP" sz="1400" dirty="0">
              <a:solidFill>
                <a:srgbClr val="FF0000"/>
              </a:solidFill>
            </a:endParaRPr>
          </a:p>
          <a:p>
            <a:r>
              <a:rPr kumimoji="1" lang="en-US" altLang="ja-JP" sz="1400" dirty="0">
                <a:solidFill>
                  <a:srgbClr val="FF0000"/>
                </a:solidFill>
              </a:rPr>
              <a:t>Q. </a:t>
            </a:r>
            <a:r>
              <a:rPr kumimoji="1" lang="ja-JP" altLang="en-US" sz="1400" dirty="0">
                <a:solidFill>
                  <a:srgbClr val="FF0000"/>
                </a:solidFill>
              </a:rPr>
              <a:t>朝に納入する必要性？</a:t>
            </a:r>
            <a:r>
              <a:rPr lang="ja-JP" altLang="en-US" sz="1400" dirty="0">
                <a:solidFill>
                  <a:srgbClr val="FF0000"/>
                </a:solidFill>
              </a:rPr>
              <a:t>分散できないか？</a:t>
            </a:r>
            <a:endParaRPr lang="en-US" altLang="ja-JP" sz="1400" dirty="0">
              <a:solidFill>
                <a:srgbClr val="FF0000"/>
              </a:solidFill>
            </a:endParaRPr>
          </a:p>
          <a:p>
            <a:r>
              <a:rPr lang="ja-JP" altLang="en-US" sz="1400" dirty="0">
                <a:solidFill>
                  <a:srgbClr val="FF0000"/>
                </a:solidFill>
              </a:rPr>
              <a:t>第一工場の問題だけではない。分散の提案できるけど、簡単ではない。</a:t>
            </a:r>
            <a:endParaRPr lang="en-US" altLang="ja-JP" sz="1400" dirty="0">
              <a:solidFill>
                <a:srgbClr val="FF0000"/>
              </a:solidFill>
            </a:endParaRPr>
          </a:p>
          <a:p>
            <a:r>
              <a:rPr lang="ja-JP" altLang="en-US" sz="1400" dirty="0">
                <a:solidFill>
                  <a:srgbClr val="FF0000"/>
                </a:solidFill>
              </a:rPr>
              <a:t>安城第一のみはできる。他の工場の混載はむずかしい</a:t>
            </a:r>
            <a:endParaRPr lang="en-US" altLang="ja-JP" sz="1400" dirty="0">
              <a:solidFill>
                <a:srgbClr val="FF0000"/>
              </a:solidFill>
            </a:endParaRPr>
          </a:p>
          <a:p>
            <a:r>
              <a:rPr lang="ja-JP" altLang="en-US" sz="1400" dirty="0">
                <a:solidFill>
                  <a:srgbClr val="FF0000"/>
                </a:solidFill>
              </a:rPr>
              <a:t>→混載次第</a:t>
            </a:r>
            <a:endParaRPr lang="en-US" altLang="ja-JP" sz="1400" dirty="0">
              <a:solidFill>
                <a:srgbClr val="FF0000"/>
              </a:solidFill>
            </a:endParaRPr>
          </a:p>
          <a:p>
            <a:endParaRPr kumimoji="1" lang="en-US" altLang="ja-JP" sz="1400" dirty="0">
              <a:solidFill>
                <a:srgbClr val="FF0000"/>
              </a:solidFill>
            </a:endParaRPr>
          </a:p>
          <a:p>
            <a:r>
              <a:rPr kumimoji="1" lang="en-US" altLang="ja-JP" sz="1400" dirty="0">
                <a:solidFill>
                  <a:srgbClr val="FF0000"/>
                </a:solidFill>
              </a:rPr>
              <a:t>Q. </a:t>
            </a:r>
            <a:r>
              <a:rPr kumimoji="1" lang="ja-JP" altLang="en-US" sz="1400" dirty="0">
                <a:solidFill>
                  <a:srgbClr val="FF0000"/>
                </a:solidFill>
              </a:rPr>
              <a:t>この分析このまま続ける？</a:t>
            </a:r>
            <a:endParaRPr kumimoji="1" lang="en-US" altLang="ja-JP" sz="1400" dirty="0">
              <a:solidFill>
                <a:srgbClr val="FF0000"/>
              </a:solidFill>
            </a:endParaRPr>
          </a:p>
          <a:p>
            <a:r>
              <a:rPr lang="ja-JP" altLang="en-US" sz="1400" dirty="0">
                <a:solidFill>
                  <a:srgbClr val="FF0000"/>
                </a:solidFill>
              </a:rPr>
              <a:t>分析データがない場合、終わる。</a:t>
            </a:r>
            <a:endParaRPr lang="en-US" altLang="ja-JP" sz="1400" dirty="0">
              <a:solidFill>
                <a:srgbClr val="FF0000"/>
              </a:solidFill>
            </a:endParaRPr>
          </a:p>
          <a:p>
            <a:r>
              <a:rPr lang="ja-JP" altLang="en-US" sz="1400" dirty="0">
                <a:solidFill>
                  <a:srgbClr val="FF0000"/>
                </a:solidFill>
              </a:rPr>
              <a:t>こういうデータがないとできないです、で終わる</a:t>
            </a:r>
            <a:endParaRPr lang="en-US" altLang="ja-JP" sz="1400" dirty="0">
              <a:solidFill>
                <a:srgbClr val="FF0000"/>
              </a:solidFill>
            </a:endParaRPr>
          </a:p>
          <a:p>
            <a:endParaRPr kumimoji="1" lang="en-US" altLang="ja-JP" sz="1400" dirty="0">
              <a:solidFill>
                <a:srgbClr val="FF0000"/>
              </a:solidFill>
            </a:endParaRPr>
          </a:p>
        </p:txBody>
      </p:sp>
      <p:sp>
        <p:nvSpPr>
          <p:cNvPr id="27" name="テキスト ボックス 26">
            <a:extLst>
              <a:ext uri="{FF2B5EF4-FFF2-40B4-BE49-F238E27FC236}">
                <a16:creationId xmlns:a16="http://schemas.microsoft.com/office/drawing/2014/main" xmlns="" id="{93929FAF-FB59-4D13-A661-41C4253B7516}"/>
              </a:ext>
            </a:extLst>
          </p:cNvPr>
          <p:cNvSpPr txBox="1"/>
          <p:nvPr/>
        </p:nvSpPr>
        <p:spPr>
          <a:xfrm>
            <a:off x="-2461869" y="5404857"/>
            <a:ext cx="1849931" cy="1785104"/>
          </a:xfrm>
          <a:prstGeom prst="rect">
            <a:avLst/>
          </a:prstGeom>
          <a:solidFill>
            <a:schemeClr val="bg1"/>
          </a:solidFill>
        </p:spPr>
        <p:txBody>
          <a:bodyPr wrap="square">
            <a:spAutoFit/>
          </a:bodyPr>
          <a:lstStyle/>
          <a:p>
            <a:r>
              <a:rPr lang="en-US" altLang="ja-JP" sz="1000" dirty="0" err="1"/>
              <a:t>todo</a:t>
            </a:r>
            <a:endParaRPr lang="en-US" altLang="ja-JP" sz="1000" dirty="0"/>
          </a:p>
          <a:p>
            <a:r>
              <a:rPr lang="ja-JP" altLang="en-US" sz="1000" dirty="0"/>
              <a:t>・絵で書く</a:t>
            </a:r>
            <a:endParaRPr lang="en-US" altLang="ja-JP" sz="1000" dirty="0"/>
          </a:p>
          <a:p>
            <a:r>
              <a:rPr kumimoji="1" lang="ja-JP" altLang="en-US" sz="1000" dirty="0"/>
              <a:t>・超過率をグラフに合わせる</a:t>
            </a:r>
            <a:endParaRPr kumimoji="1" lang="en-US" altLang="ja-JP" sz="1000" dirty="0"/>
          </a:p>
          <a:p>
            <a:r>
              <a:rPr lang="ja-JP" altLang="en-US" sz="1000" dirty="0"/>
              <a:t>・</a:t>
            </a:r>
            <a:r>
              <a:rPr kumimoji="1" lang="ja-JP" altLang="en-US" sz="1000" dirty="0"/>
              <a:t>小数点切り上げ</a:t>
            </a:r>
          </a:p>
          <a:p>
            <a:endParaRPr lang="en-US" altLang="ja-JP" sz="1000" dirty="0"/>
          </a:p>
          <a:p>
            <a:endParaRPr lang="en-US" altLang="ja-JP" sz="1000" dirty="0"/>
          </a:p>
          <a:p>
            <a:r>
              <a:rPr lang="ja-JP" altLang="en-US" sz="1000" dirty="0"/>
              <a:t>検収日時範囲の開始時刻：</a:t>
            </a:r>
            <a:endParaRPr lang="en-US" altLang="ja-JP" sz="1000" dirty="0"/>
          </a:p>
          <a:p>
            <a:r>
              <a:rPr lang="ja-JP" altLang="en-US" sz="1000" dirty="0"/>
              <a:t>前の便の工場到着日時</a:t>
            </a:r>
            <a:endParaRPr lang="en-US" altLang="ja-JP" sz="1000" dirty="0"/>
          </a:p>
          <a:p>
            <a:endParaRPr lang="en-US" altLang="ja-JP" sz="1000" dirty="0"/>
          </a:p>
          <a:p>
            <a:r>
              <a:rPr lang="ja-JP" altLang="en-US" sz="1000" dirty="0"/>
              <a:t>検収日時範囲の終了時刻：</a:t>
            </a:r>
            <a:endParaRPr lang="en-US" altLang="ja-JP" sz="1000" dirty="0"/>
          </a:p>
          <a:p>
            <a:r>
              <a:rPr lang="ja-JP" altLang="en-US" sz="1000" dirty="0"/>
              <a:t>工場到着日時の１時間前</a:t>
            </a:r>
          </a:p>
        </p:txBody>
      </p:sp>
    </p:spTree>
    <p:extLst>
      <p:ext uri="{BB962C8B-B14F-4D97-AF65-F5344CB8AC3E}">
        <p14:creationId xmlns:p14="http://schemas.microsoft.com/office/powerpoint/2010/main" val="783448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1800" b="0" dirty="0"/>
              <a:t>数値上異常に見える現象の原因</a:t>
            </a:r>
            <a:r>
              <a:rPr lang="ja-JP" altLang="en-US" sz="1800" b="0"/>
              <a:t>を一つ一つ</a:t>
            </a:r>
            <a:endParaRPr lang="en-US" altLang="ja-JP" sz="1800" b="0" dirty="0"/>
          </a:p>
          <a:p>
            <a:endParaRPr lang="en-US" altLang="ja-JP" sz="1800" b="0" dirty="0"/>
          </a:p>
          <a:p>
            <a:r>
              <a:rPr lang="en-US" altLang="ja-JP" sz="1800" b="0" dirty="0"/>
              <a:t>◇</a:t>
            </a:r>
            <a:r>
              <a:rPr lang="ja-JP" altLang="en-US" sz="1800" b="0" dirty="0"/>
              <a:t>順立装置の在庫数が設計値に対して多かったり少なかったりする</a:t>
            </a:r>
            <a:endParaRPr lang="en-US" altLang="ja-JP" sz="1800" b="0" dirty="0"/>
          </a:p>
          <a:p>
            <a:r>
              <a:rPr lang="en-US" altLang="ja-JP" sz="1800" b="0" dirty="0"/>
              <a:t>→</a:t>
            </a:r>
            <a:r>
              <a:rPr lang="ja-JP" altLang="en-US" sz="1800" b="0" dirty="0"/>
              <a:t> 想定していない箱が順立装置内に存在する、過多が起こる</a:t>
            </a:r>
            <a:endParaRPr lang="en-US" altLang="ja-JP" sz="1800" b="0" dirty="0"/>
          </a:p>
          <a:p>
            <a:r>
              <a:rPr lang="en-US" altLang="ja-JP" sz="1800" b="0" dirty="0"/>
              <a:t>→</a:t>
            </a:r>
            <a:r>
              <a:rPr lang="ja-JP" altLang="en-US" sz="1800" b="0" dirty="0"/>
              <a:t> 必要な箱が順立装置内に存在しない、欠品が起こる</a:t>
            </a:r>
            <a:endParaRPr lang="en-US" altLang="ja-JP" sz="1800" b="0" dirty="0"/>
          </a:p>
          <a:p>
            <a:endParaRPr lang="en-US" altLang="ja-JP" sz="1800" b="0" dirty="0"/>
          </a:p>
          <a:p>
            <a:endParaRPr lang="en-US" altLang="ja-JP" sz="1800" b="0" dirty="0"/>
          </a:p>
          <a:p>
            <a:r>
              <a:rPr lang="en-US" altLang="ja-JP" sz="1800" b="0" dirty="0"/>
              <a:t>◇</a:t>
            </a:r>
            <a:r>
              <a:rPr lang="ja-JP" altLang="en-US" sz="1800" b="0" dirty="0"/>
              <a:t>順立装置前の一時仮置場から箱が溢れる</a:t>
            </a:r>
            <a:endParaRPr lang="en-US" altLang="ja-JP" sz="1800" b="0" dirty="0"/>
          </a:p>
          <a:p>
            <a:r>
              <a:rPr lang="en-US" altLang="ja-JP" sz="1800" b="0" dirty="0"/>
              <a:t>→</a:t>
            </a:r>
            <a:r>
              <a:rPr lang="ja-JP" altLang="en-US" sz="1800" b="0" dirty="0"/>
              <a:t> スペースの圧迫（ここは設計値変更に伴う、かんばん数の低減で解消されている？）</a:t>
            </a:r>
            <a:endParaRPr lang="en-US" altLang="ja-JP" sz="1800" b="0" dirty="0"/>
          </a:p>
          <a:p>
            <a:endParaRPr kumimoji="1" lang="ja-JP" altLang="en-US" sz="1800" dirty="0"/>
          </a:p>
        </p:txBody>
      </p:sp>
      <p:sp>
        <p:nvSpPr>
          <p:cNvPr id="3" name="テキスト プレースホルダー 2"/>
          <p:cNvSpPr>
            <a:spLocks noGrp="1"/>
          </p:cNvSpPr>
          <p:nvPr>
            <p:ph type="body" sz="quarter" idx="20"/>
          </p:nvPr>
        </p:nvSpPr>
        <p:spPr/>
        <p:txBody>
          <a:bodyPr/>
          <a:lstStyle/>
          <a:p>
            <a:endParaRPr kumimoji="1" lang="ja-JP" altLang="en-US"/>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Tree>
    <p:extLst>
      <p:ext uri="{BB962C8B-B14F-4D97-AF65-F5344CB8AC3E}">
        <p14:creationId xmlns:p14="http://schemas.microsoft.com/office/powerpoint/2010/main" val="4006523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en-US" altLang="ja-JP" dirty="0"/>
              <a:t>DS</a:t>
            </a:r>
            <a:r>
              <a:rPr kumimoji="1" lang="ja-JP" altLang="en-US" dirty="0"/>
              <a:t>部の認識</a:t>
            </a:r>
            <a:endParaRPr kumimoji="1" lang="en-US" altLang="ja-JP" dirty="0"/>
          </a:p>
          <a:p>
            <a:r>
              <a:rPr kumimoji="1" lang="ja-JP" altLang="en-US" dirty="0"/>
              <a:t>３つの分析、中央値</a:t>
            </a:r>
            <a:endParaRPr kumimoji="1" lang="en-US" altLang="ja-JP" dirty="0"/>
          </a:p>
          <a:p>
            <a:r>
              <a:rPr lang="ja-JP" altLang="en-US" dirty="0"/>
              <a:t>検知するためにはその突発の要因</a:t>
            </a:r>
            <a:endParaRPr kumimoji="1" lang="ja-JP" altLang="en-US" dirty="0"/>
          </a:p>
        </p:txBody>
      </p:sp>
      <p:sp>
        <p:nvSpPr>
          <p:cNvPr id="3" name="テキスト プレースホルダー 2"/>
          <p:cNvSpPr>
            <a:spLocks noGrp="1"/>
          </p:cNvSpPr>
          <p:nvPr>
            <p:ph type="body" sz="quarter" idx="20"/>
          </p:nvPr>
        </p:nvSpPr>
        <p:spPr/>
        <p:txBody>
          <a:bodyPr/>
          <a:lstStyle/>
          <a:p>
            <a:r>
              <a:rPr kumimoji="1" lang="ja-JP" altLang="en-US" dirty="0"/>
              <a:t>スケジュール</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Tree>
    <p:extLst>
      <p:ext uri="{BB962C8B-B14F-4D97-AF65-F5344CB8AC3E}">
        <p14:creationId xmlns:p14="http://schemas.microsoft.com/office/powerpoint/2010/main" val="3618818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en-US" altLang="ja-JP" sz="1800" dirty="0"/>
              <a:t>◇</a:t>
            </a:r>
            <a:r>
              <a:rPr lang="ja-JP" altLang="en-US" sz="1800" dirty="0"/>
              <a:t>分析</a:t>
            </a:r>
            <a:endParaRPr lang="en-US" altLang="ja-JP" sz="1800" dirty="0"/>
          </a:p>
          <a:p>
            <a:r>
              <a:rPr lang="en-US" altLang="ja-JP" sz="1800" b="0" dirty="0"/>
              <a:t>①</a:t>
            </a:r>
            <a:r>
              <a:rPr lang="ja-JP" altLang="en-US" sz="1800" b="0" dirty="0"/>
              <a:t>入庫基準滞留時間を定義：工場到着予定時刻＋入庫作業時間</a:t>
            </a:r>
            <a:endParaRPr lang="en-US" altLang="ja-JP" sz="1800" b="0" dirty="0"/>
          </a:p>
          <a:p>
            <a:r>
              <a:rPr lang="en-US" altLang="ja-JP" sz="1800" b="0" dirty="0"/>
              <a:t>   </a:t>
            </a:r>
            <a:r>
              <a:rPr lang="ja-JP" altLang="en-US" sz="1800" b="0" dirty="0"/>
              <a:t>入庫作業時間 </a:t>
            </a:r>
            <a:r>
              <a:rPr lang="en-US" altLang="ja-JP" sz="1800" b="0" dirty="0"/>
              <a:t>= </a:t>
            </a:r>
            <a:r>
              <a:rPr lang="ja-JP" altLang="en-US" sz="1800" b="0" dirty="0"/>
              <a:t>荷下ろし</a:t>
            </a:r>
            <a:r>
              <a:rPr lang="en-US" altLang="ja-JP" sz="1800" b="0" dirty="0"/>
              <a:t>60</a:t>
            </a:r>
            <a:r>
              <a:rPr lang="ja-JP" altLang="en-US" sz="1800" b="0" dirty="0"/>
              <a:t>分</a:t>
            </a:r>
            <a:r>
              <a:rPr lang="en-US" altLang="ja-JP" sz="1800" b="0" dirty="0"/>
              <a:t>+</a:t>
            </a:r>
            <a:r>
              <a:rPr lang="ja-JP" altLang="en-US" sz="1800" b="0" dirty="0"/>
              <a:t>一時仮置きから入庫</a:t>
            </a:r>
            <a:r>
              <a:rPr lang="en-US" altLang="ja-JP" sz="1800" b="0" dirty="0"/>
              <a:t>200</a:t>
            </a:r>
            <a:r>
              <a:rPr lang="ja-JP" altLang="en-US" sz="1800" b="0" dirty="0"/>
              <a:t>分</a:t>
            </a:r>
            <a:r>
              <a:rPr lang="en-US" altLang="ja-JP" sz="1800" b="0" dirty="0"/>
              <a:t>=4.3H</a:t>
            </a:r>
            <a:r>
              <a:rPr lang="ja-JP" altLang="en-US" sz="1800" b="0" dirty="0"/>
              <a:t>　</a:t>
            </a:r>
            <a:r>
              <a:rPr lang="ja-JP" altLang="en-US" sz="1400" b="0" dirty="0"/>
              <a:t>（参考：生革部さんの入庫変動原因調査より）</a:t>
            </a:r>
            <a:endParaRPr lang="en-US" altLang="ja-JP" sz="1400" b="0" dirty="0"/>
          </a:p>
          <a:p>
            <a:r>
              <a:rPr lang="en-US" altLang="ja-JP" sz="1800" b="0" dirty="0"/>
              <a:t>②</a:t>
            </a:r>
            <a:r>
              <a:rPr lang="ja-JP" altLang="en-US" sz="1800" b="0" dirty="0"/>
              <a:t>各便で入庫基準滞留時間に入る割合と入らない割合を計算</a:t>
            </a:r>
            <a:endParaRPr lang="en-US" altLang="ja-JP" sz="1800" b="0" dirty="0"/>
          </a:p>
          <a:p>
            <a:endParaRPr lang="en-US" altLang="ja-JP" sz="1800" dirty="0"/>
          </a:p>
          <a:p>
            <a:r>
              <a:rPr lang="ja-JP" altLang="en-US" sz="1800" dirty="0"/>
              <a:t>◇入庫作業フロー</a:t>
            </a:r>
            <a:endParaRPr lang="en-US" altLang="ja-JP" sz="1800" dirty="0"/>
          </a:p>
          <a:p>
            <a:endParaRPr lang="en-US" altLang="ja-JP" sz="1800" b="0" dirty="0"/>
          </a:p>
          <a:p>
            <a:pPr marL="342900" indent="-342900">
              <a:buAutoNum type="arabicPeriod"/>
            </a:pPr>
            <a:endParaRPr lang="en-US" altLang="ja-JP" sz="1800" b="0" dirty="0"/>
          </a:p>
        </p:txBody>
      </p:sp>
      <p:sp>
        <p:nvSpPr>
          <p:cNvPr id="3" name="テキスト プレースホルダー 2"/>
          <p:cNvSpPr>
            <a:spLocks noGrp="1"/>
          </p:cNvSpPr>
          <p:nvPr>
            <p:ph type="body" sz="quarter" idx="20"/>
          </p:nvPr>
        </p:nvSpPr>
        <p:spPr/>
        <p:txBody>
          <a:bodyPr/>
          <a:lstStyle/>
          <a:p>
            <a:r>
              <a:rPr kumimoji="1" lang="ja-JP" altLang="en-US" dirty="0"/>
              <a:t>入庫タイミングのズレを調べる</a:t>
            </a:r>
          </a:p>
        </p:txBody>
      </p:sp>
      <p:sp>
        <p:nvSpPr>
          <p:cNvPr id="4" name="日付プレースホルダー 3"/>
          <p:cNvSpPr>
            <a:spLocks noGrp="1"/>
          </p:cNvSpPr>
          <p:nvPr>
            <p:ph type="dt" sz="half" idx="19"/>
          </p:nvPr>
        </p:nvSpPr>
        <p:spPr>
          <a:xfrm>
            <a:off x="6981013" y="6674388"/>
            <a:ext cx="2228850" cy="129789"/>
          </a:xfrm>
        </p:spPr>
        <p:txBody>
          <a:bodyPr/>
          <a:lstStyle/>
          <a:p>
            <a:fld id="{FCAFAC13-DB77-42F2-BE26-45BA5532FD50}" type="datetime4">
              <a:rPr lang="en-US" altLang="ja-JP" smtClean="0"/>
              <a:pPr/>
              <a:t>2023年 10月 25日 </a:t>
            </a:fld>
            <a:endParaRPr lang="en-US" dirty="0"/>
          </a:p>
        </p:txBody>
      </p:sp>
      <p:pic>
        <p:nvPicPr>
          <p:cNvPr id="6" name="図 5">
            <a:extLst>
              <a:ext uri="{FF2B5EF4-FFF2-40B4-BE49-F238E27FC236}">
                <a16:creationId xmlns:a16="http://schemas.microsoft.com/office/drawing/2014/main" xmlns="" id="{ABF0166E-601F-4BB2-981D-73AB556D992B}"/>
              </a:ext>
            </a:extLst>
          </p:cNvPr>
          <p:cNvPicPr>
            <a:picLocks noChangeAspect="1"/>
          </p:cNvPicPr>
          <p:nvPr/>
        </p:nvPicPr>
        <p:blipFill>
          <a:blip r:embed="rId2"/>
          <a:stretch>
            <a:fillRect/>
          </a:stretch>
        </p:blipFill>
        <p:spPr>
          <a:xfrm>
            <a:off x="806644" y="2583206"/>
            <a:ext cx="2253313" cy="1566960"/>
          </a:xfrm>
          <a:prstGeom prst="rect">
            <a:avLst/>
          </a:prstGeom>
        </p:spPr>
      </p:pic>
      <p:pic>
        <p:nvPicPr>
          <p:cNvPr id="8" name="図 7">
            <a:extLst>
              <a:ext uri="{FF2B5EF4-FFF2-40B4-BE49-F238E27FC236}">
                <a16:creationId xmlns:a16="http://schemas.microsoft.com/office/drawing/2014/main" xmlns="" id="{3C319D58-8BAB-4E63-942A-77C4C7EC430E}"/>
              </a:ext>
            </a:extLst>
          </p:cNvPr>
          <p:cNvPicPr>
            <a:picLocks noChangeAspect="1"/>
          </p:cNvPicPr>
          <p:nvPr/>
        </p:nvPicPr>
        <p:blipFill>
          <a:blip r:embed="rId3"/>
          <a:stretch>
            <a:fillRect/>
          </a:stretch>
        </p:blipFill>
        <p:spPr>
          <a:xfrm>
            <a:off x="3731891" y="2589045"/>
            <a:ext cx="2373897" cy="1563847"/>
          </a:xfrm>
          <a:prstGeom prst="rect">
            <a:avLst/>
          </a:prstGeom>
        </p:spPr>
      </p:pic>
      <p:pic>
        <p:nvPicPr>
          <p:cNvPr id="12" name="図 11">
            <a:extLst>
              <a:ext uri="{FF2B5EF4-FFF2-40B4-BE49-F238E27FC236}">
                <a16:creationId xmlns:a16="http://schemas.microsoft.com/office/drawing/2014/main" xmlns="" id="{4E3ED40B-4D84-4051-882B-3FCBC49EEBAC}"/>
              </a:ext>
            </a:extLst>
          </p:cNvPr>
          <p:cNvPicPr>
            <a:picLocks noChangeAspect="1"/>
          </p:cNvPicPr>
          <p:nvPr/>
        </p:nvPicPr>
        <p:blipFill>
          <a:blip r:embed="rId4"/>
          <a:stretch>
            <a:fillRect/>
          </a:stretch>
        </p:blipFill>
        <p:spPr>
          <a:xfrm>
            <a:off x="6809986" y="2631429"/>
            <a:ext cx="3022946" cy="1521463"/>
          </a:xfrm>
          <a:prstGeom prst="rect">
            <a:avLst/>
          </a:prstGeom>
        </p:spPr>
      </p:pic>
      <p:sp>
        <p:nvSpPr>
          <p:cNvPr id="13" name="矢印: 右 12">
            <a:extLst>
              <a:ext uri="{FF2B5EF4-FFF2-40B4-BE49-F238E27FC236}">
                <a16:creationId xmlns:a16="http://schemas.microsoft.com/office/drawing/2014/main" xmlns="" id="{6847C4CC-708B-4AB9-91E2-4702A4111950}"/>
              </a:ext>
            </a:extLst>
          </p:cNvPr>
          <p:cNvSpPr/>
          <p:nvPr/>
        </p:nvSpPr>
        <p:spPr>
          <a:xfrm>
            <a:off x="3154554" y="3149844"/>
            <a:ext cx="515004" cy="484632"/>
          </a:xfrm>
          <a:prstGeom prst="rightArrow">
            <a:avLst/>
          </a:prstGeom>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矢印: 右 13">
            <a:extLst>
              <a:ext uri="{FF2B5EF4-FFF2-40B4-BE49-F238E27FC236}">
                <a16:creationId xmlns:a16="http://schemas.microsoft.com/office/drawing/2014/main" xmlns="" id="{A95F5956-58F5-4D69-B9FE-5D6DEC75D9F8}"/>
              </a:ext>
            </a:extLst>
          </p:cNvPr>
          <p:cNvSpPr/>
          <p:nvPr/>
        </p:nvSpPr>
        <p:spPr>
          <a:xfrm>
            <a:off x="6210689" y="3186684"/>
            <a:ext cx="515004" cy="484632"/>
          </a:xfrm>
          <a:prstGeom prst="rightArrow">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テキスト ボックス 15">
            <a:extLst>
              <a:ext uri="{FF2B5EF4-FFF2-40B4-BE49-F238E27FC236}">
                <a16:creationId xmlns:a16="http://schemas.microsoft.com/office/drawing/2014/main" xmlns="" id="{A3939E41-27CA-45CA-85A6-8EEC0E242A15}"/>
              </a:ext>
            </a:extLst>
          </p:cNvPr>
          <p:cNvSpPr txBox="1"/>
          <p:nvPr/>
        </p:nvSpPr>
        <p:spPr>
          <a:xfrm>
            <a:off x="755805" y="4279393"/>
            <a:ext cx="5312502" cy="646331"/>
          </a:xfrm>
          <a:prstGeom prst="rect">
            <a:avLst/>
          </a:prstGeom>
          <a:noFill/>
        </p:spPr>
        <p:txBody>
          <a:bodyPr wrap="square" rtlCol="0">
            <a:spAutoFit/>
          </a:bodyPr>
          <a:lstStyle/>
          <a:p>
            <a:r>
              <a:rPr lang="ja-JP" altLang="en-US" dirty="0"/>
              <a:t>トラック運転手がフォークリフトで荷下ろし、</a:t>
            </a:r>
            <a:endParaRPr lang="en-US" altLang="ja-JP" dirty="0"/>
          </a:p>
          <a:p>
            <a:r>
              <a:rPr lang="ja-JP" altLang="en-US" dirty="0"/>
              <a:t>一時仮置き場まで運んでおく</a:t>
            </a:r>
            <a:endParaRPr lang="en-US" altLang="ja-JP" dirty="0"/>
          </a:p>
        </p:txBody>
      </p:sp>
      <p:sp>
        <p:nvSpPr>
          <p:cNvPr id="17" name="矢印: 右 16">
            <a:extLst>
              <a:ext uri="{FF2B5EF4-FFF2-40B4-BE49-F238E27FC236}">
                <a16:creationId xmlns:a16="http://schemas.microsoft.com/office/drawing/2014/main" xmlns="" id="{8D48F8D9-BFCB-425C-BE04-C15527E7CC37}"/>
              </a:ext>
            </a:extLst>
          </p:cNvPr>
          <p:cNvSpPr/>
          <p:nvPr/>
        </p:nvSpPr>
        <p:spPr>
          <a:xfrm rot="5400000">
            <a:off x="8063957" y="4272529"/>
            <a:ext cx="515004" cy="484632"/>
          </a:xfrm>
          <a:prstGeom prst="rightArrow">
            <a:avLst/>
          </a:prstGeom>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0" name="図 9">
            <a:extLst>
              <a:ext uri="{FF2B5EF4-FFF2-40B4-BE49-F238E27FC236}">
                <a16:creationId xmlns:a16="http://schemas.microsoft.com/office/drawing/2014/main" xmlns="" id="{437FC07C-53E7-47BA-B3E6-32113BF91718}"/>
              </a:ext>
            </a:extLst>
          </p:cNvPr>
          <p:cNvPicPr>
            <a:picLocks noChangeAspect="1"/>
          </p:cNvPicPr>
          <p:nvPr/>
        </p:nvPicPr>
        <p:blipFill>
          <a:blip r:embed="rId5"/>
          <a:stretch>
            <a:fillRect/>
          </a:stretch>
        </p:blipFill>
        <p:spPr>
          <a:xfrm>
            <a:off x="6809986" y="4843568"/>
            <a:ext cx="3022946" cy="1561428"/>
          </a:xfrm>
          <a:prstGeom prst="rect">
            <a:avLst/>
          </a:prstGeom>
        </p:spPr>
      </p:pic>
      <p:pic>
        <p:nvPicPr>
          <p:cNvPr id="7" name="図 6">
            <a:extLst>
              <a:ext uri="{FF2B5EF4-FFF2-40B4-BE49-F238E27FC236}">
                <a16:creationId xmlns:a16="http://schemas.microsoft.com/office/drawing/2014/main" xmlns="" id="{3694FDAE-8950-4DEA-A704-EE455D53A76D}"/>
              </a:ext>
            </a:extLst>
          </p:cNvPr>
          <p:cNvPicPr>
            <a:picLocks noChangeAspect="1"/>
          </p:cNvPicPr>
          <p:nvPr/>
        </p:nvPicPr>
        <p:blipFill>
          <a:blip r:embed="rId6"/>
          <a:stretch>
            <a:fillRect/>
          </a:stretch>
        </p:blipFill>
        <p:spPr>
          <a:xfrm>
            <a:off x="9292388" y="173955"/>
            <a:ext cx="2125581" cy="1147364"/>
          </a:xfrm>
          <a:prstGeom prst="rect">
            <a:avLst/>
          </a:prstGeom>
        </p:spPr>
      </p:pic>
    </p:spTree>
    <p:extLst>
      <p:ext uri="{BB962C8B-B14F-4D97-AF65-F5344CB8AC3E}">
        <p14:creationId xmlns:p14="http://schemas.microsoft.com/office/powerpoint/2010/main" val="990254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C23AAFAB-32A2-460D-9122-EACEF30C736C}"/>
              </a:ext>
            </a:extLst>
          </p:cNvPr>
          <p:cNvSpPr>
            <a:spLocks noGrp="1"/>
          </p:cNvSpPr>
          <p:nvPr>
            <p:ph type="body" sz="quarter" idx="18"/>
          </p:nvPr>
        </p:nvSpPr>
        <p:spPr/>
        <p:txBody>
          <a:bodyPr/>
          <a:lstStyle/>
          <a:p>
            <a:endParaRPr kumimoji="1" lang="ja-JP" altLang="en-US" sz="1800" dirty="0"/>
          </a:p>
        </p:txBody>
      </p:sp>
      <p:sp>
        <p:nvSpPr>
          <p:cNvPr id="3" name="テキスト プレースホルダー 2">
            <a:extLst>
              <a:ext uri="{FF2B5EF4-FFF2-40B4-BE49-F238E27FC236}">
                <a16:creationId xmlns:a16="http://schemas.microsoft.com/office/drawing/2014/main" xmlns="" id="{9000D9B1-B542-4DBE-9525-6EF0401DE290}"/>
              </a:ext>
            </a:extLst>
          </p:cNvPr>
          <p:cNvSpPr>
            <a:spLocks noGrp="1"/>
          </p:cNvSpPr>
          <p:nvPr>
            <p:ph type="body" sz="quarter" idx="20"/>
          </p:nvPr>
        </p:nvSpPr>
        <p:spPr/>
        <p:txBody>
          <a:bodyPr/>
          <a:lstStyle/>
          <a:p>
            <a:r>
              <a:rPr kumimoji="1" lang="en-US" altLang="ja-JP" sz="2000" b="1" dirty="0" smtClean="0"/>
              <a:t>1.</a:t>
            </a:r>
            <a:r>
              <a:rPr kumimoji="1" lang="ja-JP" altLang="en-US" sz="2000" b="1" dirty="0" smtClean="0"/>
              <a:t> </a:t>
            </a:r>
            <a:r>
              <a:rPr kumimoji="1" lang="ja-JP" altLang="en-US" sz="2000" b="1" dirty="0" smtClean="0"/>
              <a:t>取り組む</a:t>
            </a:r>
            <a:r>
              <a:rPr kumimoji="1" lang="ja-JP" altLang="en-US" sz="2000" b="1" dirty="0"/>
              <a:t>課題</a:t>
            </a:r>
          </a:p>
        </p:txBody>
      </p:sp>
      <p:sp>
        <p:nvSpPr>
          <p:cNvPr id="4" name="日付プレースホルダー 3">
            <a:extLst>
              <a:ext uri="{FF2B5EF4-FFF2-40B4-BE49-F238E27FC236}">
                <a16:creationId xmlns:a16="http://schemas.microsoft.com/office/drawing/2014/main" xmlns="" id="{F867A461-4A8B-43E4-B065-1CCC288F7FAC}"/>
              </a:ext>
            </a:extLst>
          </p:cNvPr>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graphicFrame>
        <p:nvGraphicFramePr>
          <p:cNvPr id="5" name="表 5">
            <a:extLst>
              <a:ext uri="{FF2B5EF4-FFF2-40B4-BE49-F238E27FC236}">
                <a16:creationId xmlns:a16="http://schemas.microsoft.com/office/drawing/2014/main" xmlns="" id="{1AED71DF-2F01-4C53-831B-532560E0FE6B}"/>
              </a:ext>
            </a:extLst>
          </p:cNvPr>
          <p:cNvGraphicFramePr>
            <a:graphicFrameLocks noGrp="1"/>
          </p:cNvGraphicFramePr>
          <p:nvPr>
            <p:extLst>
              <p:ext uri="{D42A27DB-BD31-4B8C-83A1-F6EECF244321}">
                <p14:modId xmlns:p14="http://schemas.microsoft.com/office/powerpoint/2010/main" val="2168064293"/>
              </p:ext>
            </p:extLst>
          </p:nvPr>
        </p:nvGraphicFramePr>
        <p:xfrm>
          <a:off x="484370" y="1683591"/>
          <a:ext cx="11300262" cy="1936443"/>
        </p:xfrm>
        <a:graphic>
          <a:graphicData uri="http://schemas.openxmlformats.org/drawingml/2006/table">
            <a:tbl>
              <a:tblPr firstRow="1" bandRow="1">
                <a:tableStyleId>{5C22544A-7EE6-4342-B048-85BDC9FD1C3A}</a:tableStyleId>
              </a:tblPr>
              <a:tblGrid>
                <a:gridCol w="3465368">
                  <a:extLst>
                    <a:ext uri="{9D8B030D-6E8A-4147-A177-3AD203B41FA5}">
                      <a16:colId xmlns:a16="http://schemas.microsoft.com/office/drawing/2014/main" xmlns="" val="1683532148"/>
                    </a:ext>
                  </a:extLst>
                </a:gridCol>
                <a:gridCol w="7834894">
                  <a:extLst>
                    <a:ext uri="{9D8B030D-6E8A-4147-A177-3AD203B41FA5}">
                      <a16:colId xmlns:a16="http://schemas.microsoft.com/office/drawing/2014/main" xmlns="" val="364258220"/>
                    </a:ext>
                  </a:extLst>
                </a:gridCol>
              </a:tblGrid>
              <a:tr h="344345">
                <a:tc>
                  <a:txBody>
                    <a:bodyPr/>
                    <a:lstStyle/>
                    <a:p>
                      <a:r>
                        <a:rPr kumimoji="1" lang="ja-JP" altLang="en-US" sz="1800" b="1" dirty="0"/>
                        <a:t>異常の種類</a:t>
                      </a:r>
                    </a:p>
                  </a:txBody>
                  <a:tcPr/>
                </a:tc>
                <a:tc>
                  <a:txBody>
                    <a:bodyPr/>
                    <a:lstStyle/>
                    <a:p>
                      <a:r>
                        <a:rPr kumimoji="1" lang="ja-JP" altLang="en-US" dirty="0" smtClean="0"/>
                        <a:t>対応</a:t>
                      </a:r>
                      <a:endParaRPr kumimoji="1" lang="ja-JP" altLang="en-US" dirty="0"/>
                    </a:p>
                  </a:txBody>
                  <a:tcPr/>
                </a:tc>
                <a:extLst>
                  <a:ext uri="{0D108BD9-81ED-4DB2-BD59-A6C34878D82A}">
                    <a16:rowId xmlns:a16="http://schemas.microsoft.com/office/drawing/2014/main" xmlns="" val="1404841322"/>
                  </a:ext>
                </a:extLst>
              </a:tr>
              <a:tr h="656284">
                <a:tc>
                  <a:txBody>
                    <a:bodyPr/>
                    <a:lstStyle/>
                    <a:p>
                      <a:r>
                        <a:rPr kumimoji="1" lang="ja-JP" altLang="en-US" sz="1800" b="1" dirty="0"/>
                        <a:t>欠品</a:t>
                      </a:r>
                    </a:p>
                  </a:txBody>
                  <a:tcPr/>
                </a:tc>
                <a:tc>
                  <a:txBody>
                    <a:bodyPr/>
                    <a:lstStyle/>
                    <a:p>
                      <a:r>
                        <a:rPr kumimoji="1" lang="ja-JP" altLang="en-US" dirty="0"/>
                        <a:t>欠品の原因は</a:t>
                      </a:r>
                      <a:r>
                        <a:rPr kumimoji="1" lang="en-US" altLang="ja-JP" dirty="0"/>
                        <a:t>8</a:t>
                      </a:r>
                      <a:r>
                        <a:rPr kumimoji="1" lang="ja-JP" altLang="en-US" dirty="0"/>
                        <a:t>割が仕入先要因なので、優先度を落としています</a:t>
                      </a:r>
                    </a:p>
                  </a:txBody>
                  <a:tcPr/>
                </a:tc>
                <a:extLst>
                  <a:ext uri="{0D108BD9-81ED-4DB2-BD59-A6C34878D82A}">
                    <a16:rowId xmlns:a16="http://schemas.microsoft.com/office/drawing/2014/main" xmlns="" val="3171462866"/>
                  </a:ext>
                </a:extLst>
              </a:tr>
              <a:tr h="656284">
                <a:tc>
                  <a:txBody>
                    <a:bodyPr/>
                    <a:lstStyle/>
                    <a:p>
                      <a:r>
                        <a:rPr kumimoji="1" lang="ja-JP" altLang="en-US" sz="1800" b="1" dirty="0"/>
                        <a:t>過多</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順立装置前の一時仮置き場でモノが溢れている。その原因が分からないため、優先度上げて</a:t>
                      </a:r>
                      <a:r>
                        <a:rPr kumimoji="1" lang="ja-JP" altLang="en-US" dirty="0" smtClean="0"/>
                        <a:t>取り組み</a:t>
                      </a:r>
                      <a:r>
                        <a:rPr kumimoji="1" lang="ja-JP" altLang="en-US" dirty="0" smtClean="0"/>
                        <a:t>ます</a:t>
                      </a:r>
                      <a:endParaRPr kumimoji="1" lang="ja-JP" altLang="en-US" dirty="0"/>
                    </a:p>
                    <a:p>
                      <a:endParaRPr kumimoji="1" lang="ja-JP" altLang="en-US" dirty="0"/>
                    </a:p>
                  </a:txBody>
                  <a:tcPr/>
                </a:tc>
                <a:extLst>
                  <a:ext uri="{0D108BD9-81ED-4DB2-BD59-A6C34878D82A}">
                    <a16:rowId xmlns:a16="http://schemas.microsoft.com/office/drawing/2014/main" xmlns="" val="2729112520"/>
                  </a:ext>
                </a:extLst>
              </a:tr>
            </a:tbl>
          </a:graphicData>
        </a:graphic>
      </p:graphicFrame>
      <p:graphicFrame>
        <p:nvGraphicFramePr>
          <p:cNvPr id="7" name="表 6">
            <a:extLst>
              <a:ext uri="{FF2B5EF4-FFF2-40B4-BE49-F238E27FC236}">
                <a16:creationId xmlns:a16="http://schemas.microsoft.com/office/drawing/2014/main" xmlns="" id="{BDF357F3-C94E-44B7-A01D-03F56121F3BB}"/>
              </a:ext>
            </a:extLst>
          </p:cNvPr>
          <p:cNvGraphicFramePr>
            <a:graphicFrameLocks noGrp="1"/>
          </p:cNvGraphicFramePr>
          <p:nvPr>
            <p:extLst>
              <p:ext uri="{D42A27DB-BD31-4B8C-83A1-F6EECF244321}">
                <p14:modId xmlns:p14="http://schemas.microsoft.com/office/powerpoint/2010/main" val="1606336797"/>
              </p:ext>
            </p:extLst>
          </p:nvPr>
        </p:nvGraphicFramePr>
        <p:xfrm>
          <a:off x="1605252" y="3917161"/>
          <a:ext cx="10192118" cy="2401962"/>
        </p:xfrm>
        <a:graphic>
          <a:graphicData uri="http://schemas.openxmlformats.org/drawingml/2006/table">
            <a:tbl>
              <a:tblPr firstRow="1" bandRow="1">
                <a:tableStyleId>{5C22544A-7EE6-4342-B048-85BDC9FD1C3A}</a:tableStyleId>
              </a:tblPr>
              <a:tblGrid>
                <a:gridCol w="3472682">
                  <a:extLst>
                    <a:ext uri="{9D8B030D-6E8A-4147-A177-3AD203B41FA5}">
                      <a16:colId xmlns:a16="http://schemas.microsoft.com/office/drawing/2014/main" xmlns="" val="3593809136"/>
                    </a:ext>
                  </a:extLst>
                </a:gridCol>
                <a:gridCol w="6719436">
                  <a:extLst>
                    <a:ext uri="{9D8B030D-6E8A-4147-A177-3AD203B41FA5}">
                      <a16:colId xmlns:a16="http://schemas.microsoft.com/office/drawing/2014/main" xmlns="" val="2230266713"/>
                    </a:ext>
                  </a:extLst>
                </a:gridCol>
              </a:tblGrid>
              <a:tr h="460314">
                <a:tc>
                  <a:txBody>
                    <a:bodyPr/>
                    <a:lstStyle/>
                    <a:p>
                      <a:r>
                        <a:rPr kumimoji="1" lang="ja-JP" altLang="en-US" b="1" dirty="0" smtClean="0"/>
                        <a:t>過多の種類</a:t>
                      </a:r>
                      <a:endParaRPr kumimoji="1" lang="ja-JP" altLang="en-US" b="1" dirty="0"/>
                    </a:p>
                  </a:txBody>
                  <a:tcPr/>
                </a:tc>
                <a:tc>
                  <a:txBody>
                    <a:bodyPr/>
                    <a:lstStyle/>
                    <a:p>
                      <a:r>
                        <a:rPr kumimoji="1" lang="ja-JP" altLang="en-US" dirty="0" smtClean="0"/>
                        <a:t>対応</a:t>
                      </a:r>
                      <a:endParaRPr kumimoji="1" lang="ja-JP" altLang="en-US" dirty="0"/>
                    </a:p>
                  </a:txBody>
                  <a:tcPr/>
                </a:tc>
                <a:extLst>
                  <a:ext uri="{0D108BD9-81ED-4DB2-BD59-A6C34878D82A}">
                    <a16:rowId xmlns:a16="http://schemas.microsoft.com/office/drawing/2014/main" xmlns="" val="3958113568"/>
                  </a:ext>
                </a:extLst>
              </a:tr>
              <a:tr h="970824">
                <a:tc>
                  <a:txBody>
                    <a:bodyPr/>
                    <a:lstStyle/>
                    <a:p>
                      <a:r>
                        <a:rPr kumimoji="1" lang="ja-JP" altLang="en-US" b="1" dirty="0"/>
                        <a:t>一時的（かんばん単位）</a:t>
                      </a:r>
                      <a:endParaRPr kumimoji="1" lang="en-US" altLang="ja-JP" b="1" dirty="0"/>
                    </a:p>
                  </a:txBody>
                  <a:tcPr/>
                </a:tc>
                <a:tc>
                  <a:txBody>
                    <a:bodyPr/>
                    <a:lstStyle/>
                    <a:p>
                      <a:r>
                        <a:rPr kumimoji="1" lang="ja-JP" altLang="en-US" dirty="0"/>
                        <a:t>突発的な在庫</a:t>
                      </a:r>
                      <a:r>
                        <a:rPr kumimoji="1" lang="ja-JP" altLang="en-US" dirty="0" smtClean="0"/>
                        <a:t>異常は</a:t>
                      </a:r>
                      <a:r>
                        <a:rPr kumimoji="1" lang="ja-JP" altLang="en-US" dirty="0"/>
                        <a:t>「一時仮置き場でモノが溢れる</a:t>
                      </a:r>
                      <a:r>
                        <a:rPr kumimoji="1" lang="ja-JP" altLang="en-US" dirty="0" smtClean="0"/>
                        <a:t>」</a:t>
                      </a:r>
                      <a:r>
                        <a:rPr kumimoji="1" lang="ja-JP" altLang="en-US" dirty="0" smtClean="0"/>
                        <a:t>に大きく寄与しないと考えているので、優先度を落としています</a:t>
                      </a:r>
                      <a:endParaRPr kumimoji="1" lang="ja-JP" altLang="en-US" dirty="0"/>
                    </a:p>
                  </a:txBody>
                  <a:tcPr/>
                </a:tc>
                <a:extLst>
                  <a:ext uri="{0D108BD9-81ED-4DB2-BD59-A6C34878D82A}">
                    <a16:rowId xmlns:a16="http://schemas.microsoft.com/office/drawing/2014/main" xmlns="" val="2290646121"/>
                  </a:ext>
                </a:extLst>
              </a:tr>
              <a:tr h="970824">
                <a:tc>
                  <a:txBody>
                    <a:bodyPr/>
                    <a:lstStyle/>
                    <a:p>
                      <a:r>
                        <a:rPr kumimoji="1" lang="ja-JP" altLang="en-US" b="1" dirty="0"/>
                        <a:t>長期的（</a:t>
                      </a:r>
                      <a:r>
                        <a:rPr kumimoji="1" lang="en-US" altLang="ja-JP" b="1" dirty="0"/>
                        <a:t>1</a:t>
                      </a:r>
                      <a:r>
                        <a:rPr kumimoji="1" lang="ja-JP" altLang="en-US" b="1" dirty="0"/>
                        <a:t>週間～月単位）</a:t>
                      </a:r>
                      <a:endParaRPr kumimoji="1" lang="en-US" altLang="ja-JP"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長期的な在庫</a:t>
                      </a:r>
                      <a:r>
                        <a:rPr kumimoji="1" lang="ja-JP" altLang="en-US" dirty="0" smtClean="0"/>
                        <a:t>異常が</a:t>
                      </a:r>
                      <a:r>
                        <a:rPr kumimoji="1" lang="ja-JP" altLang="en-US" dirty="0"/>
                        <a:t>「一時仮置き場でモノが溢れる」の要因になりうるので、優先度上げて</a:t>
                      </a:r>
                      <a:r>
                        <a:rPr kumimoji="1" lang="ja-JP" altLang="en-US" dirty="0" smtClean="0"/>
                        <a:t>取り組み</a:t>
                      </a:r>
                      <a:r>
                        <a:rPr kumimoji="1" lang="ja-JP" altLang="en-US" dirty="0" smtClean="0"/>
                        <a:t>べきだと考えています</a:t>
                      </a:r>
                      <a:endParaRPr kumimoji="1" lang="ja-JP" altLang="en-US" dirty="0"/>
                    </a:p>
                  </a:txBody>
                  <a:tcPr/>
                </a:tc>
                <a:extLst>
                  <a:ext uri="{0D108BD9-81ED-4DB2-BD59-A6C34878D82A}">
                    <a16:rowId xmlns:a16="http://schemas.microsoft.com/office/drawing/2014/main" xmlns="" val="4188102642"/>
                  </a:ext>
                </a:extLst>
              </a:tr>
            </a:tbl>
          </a:graphicData>
        </a:graphic>
      </p:graphicFrame>
      <p:cxnSp>
        <p:nvCxnSpPr>
          <p:cNvPr id="11" name="コネクタ: カギ線 10">
            <a:extLst>
              <a:ext uri="{FF2B5EF4-FFF2-40B4-BE49-F238E27FC236}">
                <a16:creationId xmlns:a16="http://schemas.microsoft.com/office/drawing/2014/main" xmlns="" id="{FCB94993-1A0C-41D0-970E-F4CE785EA515}"/>
              </a:ext>
            </a:extLst>
          </p:cNvPr>
          <p:cNvCxnSpPr>
            <a:cxnSpLocks/>
          </p:cNvCxnSpPr>
          <p:nvPr/>
        </p:nvCxnSpPr>
        <p:spPr>
          <a:xfrm>
            <a:off x="795195" y="3608537"/>
            <a:ext cx="807064" cy="581638"/>
          </a:xfrm>
          <a:prstGeom prst="bentConnector3">
            <a:avLst>
              <a:gd name="adj1" fmla="val 1471"/>
            </a:avLst>
          </a:prstGeom>
          <a:ln w="57150" cmpd="sng">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xmlns="" id="{06F0CEB4-A8D1-414A-8B5C-764DB4E7D8F5}"/>
              </a:ext>
            </a:extLst>
          </p:cNvPr>
          <p:cNvSpPr/>
          <p:nvPr/>
        </p:nvSpPr>
        <p:spPr>
          <a:xfrm>
            <a:off x="1619376" y="5329714"/>
            <a:ext cx="10142388" cy="942744"/>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テキスト ボックス 9">
            <a:extLst>
              <a:ext uri="{FF2B5EF4-FFF2-40B4-BE49-F238E27FC236}">
                <a16:creationId xmlns:a16="http://schemas.microsoft.com/office/drawing/2014/main" xmlns="" id="{C7C27EB5-AAF1-464A-926A-4150FF668C1D}"/>
              </a:ext>
            </a:extLst>
          </p:cNvPr>
          <p:cNvSpPr txBox="1"/>
          <p:nvPr/>
        </p:nvSpPr>
        <p:spPr>
          <a:xfrm>
            <a:off x="835470" y="769660"/>
            <a:ext cx="10521059"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kumimoji="1" lang="ja-JP" altLang="en-US" sz="2000" b="1" dirty="0"/>
              <a:t>長期的な在庫過多</a:t>
            </a:r>
            <a:r>
              <a:rPr kumimoji="1" lang="ja-JP" altLang="en-US" sz="2000" b="1" dirty="0" smtClean="0"/>
              <a:t>を</a:t>
            </a:r>
            <a:r>
              <a:rPr kumimoji="1" lang="ja-JP" altLang="en-US" sz="2000" b="1" dirty="0" smtClean="0"/>
              <a:t>防ぐ</a:t>
            </a:r>
            <a:r>
              <a:rPr kumimoji="1" lang="ja-JP" altLang="en-US" sz="2000" b="1" dirty="0" smtClean="0"/>
              <a:t>こと</a:t>
            </a:r>
            <a:r>
              <a:rPr kumimoji="1" lang="ja-JP" altLang="en-US" sz="2000" b="1" dirty="0"/>
              <a:t>を課題と設定しています</a:t>
            </a:r>
          </a:p>
        </p:txBody>
      </p:sp>
    </p:spTree>
    <p:extLst>
      <p:ext uri="{BB962C8B-B14F-4D97-AF65-F5344CB8AC3E}">
        <p14:creationId xmlns:p14="http://schemas.microsoft.com/office/powerpoint/2010/main" val="2653635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en-US" altLang="ja-JP" sz="1800" dirty="0"/>
              <a:t>◇</a:t>
            </a:r>
            <a:r>
              <a:rPr kumimoji="1" lang="ja-JP" altLang="en-US" sz="1800" dirty="0"/>
              <a:t>結果</a:t>
            </a:r>
            <a:endParaRPr kumimoji="1" lang="en-US" altLang="ja-JP" sz="1800" dirty="0"/>
          </a:p>
          <a:p>
            <a:r>
              <a:rPr lang="ja-JP" altLang="en-US" sz="1800" b="0" dirty="0"/>
              <a:t>・お昼過ぎに納入されたものの</a:t>
            </a:r>
            <a:r>
              <a:rPr lang="en-US" altLang="ja-JP" sz="1800" b="0" dirty="0"/>
              <a:t>8</a:t>
            </a:r>
            <a:r>
              <a:rPr lang="ja-JP" altLang="en-US" sz="1800" b="0" dirty="0"/>
              <a:t>割は、入庫基準時間内に入庫できていない</a:t>
            </a:r>
            <a:endParaRPr lang="en-US" altLang="ja-JP" sz="1800" b="0" dirty="0"/>
          </a:p>
          <a:p>
            <a:r>
              <a:rPr kumimoji="1" lang="ja-JP" altLang="ja-JP" sz="1800" b="0" dirty="0"/>
              <a:t>　</a:t>
            </a:r>
            <a:r>
              <a:rPr kumimoji="1" lang="en-US" altLang="ja-JP" sz="1800" b="0" dirty="0"/>
              <a:t>→◇</a:t>
            </a:r>
            <a:r>
              <a:rPr kumimoji="1" lang="ja-JP" altLang="en-US" sz="1800" b="0" dirty="0"/>
              <a:t>なぜ？ </a:t>
            </a:r>
            <a:endParaRPr kumimoji="1" lang="en-US" altLang="ja-JP" sz="1800" b="0" dirty="0"/>
          </a:p>
          <a:p>
            <a:r>
              <a:rPr lang="ja-JP" altLang="en-US" sz="1800" b="0" dirty="0"/>
              <a:t>　</a:t>
            </a:r>
            <a:r>
              <a:rPr lang="ja-JP" altLang="en-US" sz="1800" b="0" dirty="0">
                <a:solidFill>
                  <a:srgbClr val="FF0000"/>
                </a:solidFill>
              </a:rPr>
              <a:t>昼勤と夜勤の切り替わりの時間（</a:t>
            </a:r>
            <a:r>
              <a:rPr lang="en-US" altLang="ja-JP" sz="1800" b="0" dirty="0">
                <a:solidFill>
                  <a:srgbClr val="FF0000"/>
                </a:solidFill>
              </a:rPr>
              <a:t>17:30〜22:00</a:t>
            </a:r>
            <a:r>
              <a:rPr lang="ja-JP" altLang="en-US" sz="1800" b="0" dirty="0">
                <a:solidFill>
                  <a:srgbClr val="FF0000"/>
                </a:solidFill>
              </a:rPr>
              <a:t>）で入庫作業が行われていないから</a:t>
            </a:r>
            <a:endParaRPr lang="en-US" altLang="ja-JP" sz="1800" b="0" dirty="0">
              <a:solidFill>
                <a:srgbClr val="FF0000"/>
              </a:solidFill>
            </a:endParaRPr>
          </a:p>
          <a:p>
            <a:r>
              <a:rPr lang="ja-JP" altLang="en-US" sz="1800" b="0" dirty="0"/>
              <a:t>　（設計値超過分の約</a:t>
            </a:r>
            <a:r>
              <a:rPr lang="en-US" altLang="ja-JP" sz="1800" b="0" dirty="0"/>
              <a:t>0.18</a:t>
            </a:r>
            <a:r>
              <a:rPr lang="ja-JP" altLang="en-US" sz="1800" b="0" dirty="0"/>
              <a:t>日</a:t>
            </a:r>
            <a:r>
              <a:rPr lang="en-US" altLang="ja-JP" sz="1800" b="0" dirty="0"/>
              <a:t>=4.3</a:t>
            </a:r>
            <a:r>
              <a:rPr lang="ja-JP" altLang="en-US" sz="1800" b="0" dirty="0"/>
              <a:t>時間が昼勤夜勤の切り替わりの時間とほぼ一致）</a:t>
            </a:r>
            <a:endParaRPr lang="en-US" altLang="ja-JP" sz="1800" b="0" dirty="0"/>
          </a:p>
          <a:p>
            <a:r>
              <a:rPr kumimoji="1" lang="ja-JP" altLang="en-US" sz="1800" b="0" dirty="0"/>
              <a:t>　→　残業が無い場合、</a:t>
            </a:r>
            <a:r>
              <a:rPr kumimoji="1" lang="en-US" altLang="ja-JP" sz="1800" b="0" dirty="0"/>
              <a:t>3</a:t>
            </a:r>
            <a:r>
              <a:rPr kumimoji="1" lang="ja-JP" altLang="en-US" sz="1800" b="0" dirty="0"/>
              <a:t>便で届いたものは</a:t>
            </a:r>
            <a:r>
              <a:rPr kumimoji="1" lang="en-US" altLang="ja-JP" sz="1800" b="0" dirty="0"/>
              <a:t>4</a:t>
            </a:r>
            <a:r>
              <a:rPr kumimoji="1" lang="ja-JP" altLang="en-US" sz="1800" b="0" dirty="0"/>
              <a:t>便到着まで入庫されない</a:t>
            </a:r>
            <a:endParaRPr kumimoji="1" lang="en-US" altLang="ja-JP" sz="1800" b="0" dirty="0"/>
          </a:p>
          <a:p>
            <a:endParaRPr kumimoji="1" lang="en-US" altLang="ja-JP" sz="1800" b="0" dirty="0"/>
          </a:p>
          <a:p>
            <a:r>
              <a:rPr lang="ja-JP" altLang="en-US" sz="1800" b="0" dirty="0"/>
              <a:t>・すべての便で入庫作業を基準時間内でやり切れていない。</a:t>
            </a:r>
            <a:endParaRPr lang="en-US" altLang="ja-JP" sz="1800" b="0" dirty="0"/>
          </a:p>
          <a:p>
            <a:r>
              <a:rPr lang="ja-JP" altLang="ja-JP" sz="1800" b="0" dirty="0"/>
              <a:t>　</a:t>
            </a:r>
            <a:r>
              <a:rPr lang="ja-JP" altLang="en-US" sz="1800" b="0" dirty="0"/>
              <a:t>特に、</a:t>
            </a:r>
            <a:r>
              <a:rPr lang="ja-JP" altLang="en-US" sz="1800" b="0" dirty="0">
                <a:solidFill>
                  <a:srgbClr val="FF0000"/>
                </a:solidFill>
              </a:rPr>
              <a:t>納入（検収）されるかんばん数が多い時間帯ほど、入庫作業を基準時間内でやり切れていない傾向</a:t>
            </a:r>
            <a:endParaRPr lang="en-US" altLang="ja-JP" sz="1800" b="0" dirty="0">
              <a:solidFill>
                <a:srgbClr val="FF0000"/>
              </a:solidFill>
            </a:endParaRPr>
          </a:p>
          <a:p>
            <a:r>
              <a:rPr lang="ja-JP" altLang="en-US" sz="1800" b="0" dirty="0">
                <a:solidFill>
                  <a:schemeClr val="tx1"/>
                </a:solidFill>
              </a:rPr>
              <a:t>　→　</a:t>
            </a:r>
            <a:r>
              <a:rPr lang="ja-JP" altLang="en-US" sz="1800" b="0" dirty="0">
                <a:solidFill>
                  <a:schemeClr val="accent1">
                    <a:lumMod val="60000"/>
                    <a:lumOff val="40000"/>
                  </a:schemeClr>
                </a:solidFill>
              </a:rPr>
              <a:t>かんばんが多いほど</a:t>
            </a:r>
            <a:r>
              <a:rPr lang="en-US" altLang="ja-JP" sz="1800" b="0" dirty="0">
                <a:solidFill>
                  <a:schemeClr val="accent1">
                    <a:lumMod val="60000"/>
                    <a:lumOff val="40000"/>
                  </a:schemeClr>
                </a:solidFill>
              </a:rPr>
              <a:t>LT</a:t>
            </a:r>
            <a:r>
              <a:rPr lang="ja-JP" altLang="en-US" sz="1800" b="0" dirty="0">
                <a:solidFill>
                  <a:schemeClr val="accent1">
                    <a:lumMod val="60000"/>
                    <a:lumOff val="40000"/>
                  </a:schemeClr>
                </a:solidFill>
              </a:rPr>
              <a:t>が伸びるか？次ページで詳細分析</a:t>
            </a:r>
            <a:r>
              <a:rPr lang="ja-JP" altLang="en-US" sz="1800" b="0" dirty="0">
                <a:solidFill>
                  <a:schemeClr val="tx1"/>
                </a:solidFill>
              </a:rPr>
              <a:t>❶</a:t>
            </a:r>
            <a:endParaRPr lang="en-US" altLang="ja-JP" sz="1800" b="0" dirty="0">
              <a:solidFill>
                <a:schemeClr val="tx1"/>
              </a:solidFill>
            </a:endParaRPr>
          </a:p>
          <a:p>
            <a:endParaRPr lang="en-US" altLang="ja-JP" sz="1800" b="0" dirty="0">
              <a:solidFill>
                <a:schemeClr val="tx1"/>
              </a:solidFill>
            </a:endParaRPr>
          </a:p>
          <a:p>
            <a:endParaRPr lang="en-US" altLang="ja-JP" sz="1800" b="0" dirty="0"/>
          </a:p>
          <a:p>
            <a:endParaRPr lang="en-US" altLang="ja-JP" sz="1800" b="0" dirty="0"/>
          </a:p>
          <a:p>
            <a:endParaRPr lang="en-US" altLang="ja-JP" sz="1800" b="0" dirty="0"/>
          </a:p>
          <a:p>
            <a:endParaRPr lang="en-US" altLang="ja-JP" sz="1800" b="0" dirty="0"/>
          </a:p>
          <a:p>
            <a:r>
              <a:rPr lang="ja-JP" altLang="en-US" sz="1800" b="0" dirty="0"/>
              <a:t>　</a:t>
            </a:r>
            <a:endParaRPr lang="en-US" altLang="ja-JP" sz="1800" b="0" dirty="0"/>
          </a:p>
          <a:p>
            <a:r>
              <a:rPr lang="ja-JP" altLang="en-US" sz="1800" b="0" dirty="0">
                <a:solidFill>
                  <a:srgbClr val="FF0000"/>
                </a:solidFill>
              </a:rPr>
              <a:t>　</a:t>
            </a:r>
            <a:endParaRPr lang="en-US" altLang="ja-JP" sz="1800" b="0" dirty="0">
              <a:solidFill>
                <a:srgbClr val="FF0000"/>
              </a:solidFill>
            </a:endParaRPr>
          </a:p>
        </p:txBody>
      </p:sp>
      <p:sp>
        <p:nvSpPr>
          <p:cNvPr id="3" name="テキスト プレースホルダー 2"/>
          <p:cNvSpPr>
            <a:spLocks noGrp="1"/>
          </p:cNvSpPr>
          <p:nvPr>
            <p:ph type="body" sz="quarter" idx="20"/>
          </p:nvPr>
        </p:nvSpPr>
        <p:spPr/>
        <p:txBody>
          <a:bodyPr/>
          <a:lstStyle/>
          <a:p>
            <a:r>
              <a:rPr kumimoji="1" lang="ja-JP" altLang="en-US" dirty="0"/>
              <a:t>入庫タイミングのズレを調べる（</a:t>
            </a:r>
            <a:r>
              <a:rPr kumimoji="1" lang="ja-JP" altLang="en-US" dirty="0">
                <a:solidFill>
                  <a:srgbClr val="FF0000"/>
                </a:solidFill>
              </a:rPr>
              <a:t>結果は赤文字</a:t>
            </a:r>
            <a:r>
              <a:rPr kumimoji="1" lang="ja-JP" altLang="en-US" dirty="0"/>
              <a:t>、</a:t>
            </a:r>
            <a:r>
              <a:rPr kumimoji="1" lang="ja-JP" altLang="en-US" dirty="0">
                <a:solidFill>
                  <a:schemeClr val="accent1">
                    <a:lumMod val="60000"/>
                    <a:lumOff val="40000"/>
                  </a:schemeClr>
                </a:solidFill>
              </a:rPr>
              <a:t>次ページの分析は青</a:t>
            </a:r>
            <a:r>
              <a:rPr kumimoji="1" lang="ja-JP" altLang="en-US" dirty="0"/>
              <a: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
        <p:nvSpPr>
          <p:cNvPr id="15" name="テキスト ボックス 14"/>
          <p:cNvSpPr txBox="1"/>
          <p:nvPr/>
        </p:nvSpPr>
        <p:spPr>
          <a:xfrm>
            <a:off x="112889" y="5108222"/>
            <a:ext cx="184666" cy="369332"/>
          </a:xfrm>
          <a:prstGeom prst="rect">
            <a:avLst/>
          </a:prstGeom>
          <a:noFill/>
        </p:spPr>
        <p:txBody>
          <a:bodyPr wrap="none" rtlCol="0">
            <a:spAutoFit/>
          </a:bodyPr>
          <a:lstStyle/>
          <a:p>
            <a:endParaRPr kumimoji="1" lang="ja-JP" altLang="en-US" dirty="0"/>
          </a:p>
        </p:txBody>
      </p:sp>
      <p:pic>
        <p:nvPicPr>
          <p:cNvPr id="16" name="図 15"/>
          <p:cNvPicPr>
            <a:picLocks noChangeAspect="1"/>
          </p:cNvPicPr>
          <p:nvPr/>
        </p:nvPicPr>
        <p:blipFill>
          <a:blip r:embed="rId2"/>
          <a:stretch>
            <a:fillRect/>
          </a:stretch>
        </p:blipFill>
        <p:spPr>
          <a:xfrm>
            <a:off x="454377" y="4346222"/>
            <a:ext cx="11318528" cy="1787877"/>
          </a:xfrm>
          <a:prstGeom prst="rect">
            <a:avLst/>
          </a:prstGeom>
        </p:spPr>
      </p:pic>
      <p:pic>
        <p:nvPicPr>
          <p:cNvPr id="17" name="図 16"/>
          <p:cNvPicPr>
            <a:picLocks noChangeAspect="1"/>
          </p:cNvPicPr>
          <p:nvPr/>
        </p:nvPicPr>
        <p:blipFill>
          <a:blip r:embed="rId3"/>
          <a:stretch>
            <a:fillRect/>
          </a:stretch>
        </p:blipFill>
        <p:spPr>
          <a:xfrm>
            <a:off x="9736667" y="853356"/>
            <a:ext cx="2455333" cy="1416163"/>
          </a:xfrm>
          <a:prstGeom prst="rect">
            <a:avLst/>
          </a:prstGeom>
        </p:spPr>
      </p:pic>
      <p:sp>
        <p:nvSpPr>
          <p:cNvPr id="19" name="テキスト ボックス 18"/>
          <p:cNvSpPr txBox="1"/>
          <p:nvPr/>
        </p:nvSpPr>
        <p:spPr>
          <a:xfrm>
            <a:off x="9857761" y="1988510"/>
            <a:ext cx="2213143" cy="276999"/>
          </a:xfrm>
          <a:prstGeom prst="rect">
            <a:avLst/>
          </a:prstGeom>
          <a:noFill/>
        </p:spPr>
        <p:txBody>
          <a:bodyPr wrap="square" rtlCol="0">
            <a:spAutoFit/>
          </a:bodyPr>
          <a:lstStyle/>
          <a:p>
            <a:r>
              <a:rPr lang="ja-JP" altLang="en-US" sz="1200" b="1" dirty="0">
                <a:solidFill>
                  <a:schemeClr val="bg1"/>
                </a:solidFill>
              </a:rPr>
              <a:t>４便直後（夜勤前）の順立前</a:t>
            </a:r>
            <a:endParaRPr lang="en-US" altLang="ja-JP" sz="1200" b="1" dirty="0">
              <a:solidFill>
                <a:schemeClr val="bg1"/>
              </a:solidFill>
            </a:endParaRPr>
          </a:p>
        </p:txBody>
      </p:sp>
      <p:sp>
        <p:nvSpPr>
          <p:cNvPr id="20" name="テキスト ボックス 19"/>
          <p:cNvSpPr txBox="1"/>
          <p:nvPr/>
        </p:nvSpPr>
        <p:spPr>
          <a:xfrm>
            <a:off x="434622" y="6149623"/>
            <a:ext cx="7241728" cy="307777"/>
          </a:xfrm>
          <a:prstGeom prst="rect">
            <a:avLst/>
          </a:prstGeom>
          <a:noFill/>
        </p:spPr>
        <p:txBody>
          <a:bodyPr wrap="square" rtlCol="0">
            <a:spAutoFit/>
          </a:bodyPr>
          <a:lstStyle/>
          <a:p>
            <a:r>
              <a:rPr lang="en-US" altLang="ja-JP" sz="1400" dirty="0"/>
              <a:t>※9</a:t>
            </a:r>
            <a:r>
              <a:rPr lang="ja-JP" altLang="en-US" sz="1400" dirty="0"/>
              <a:t>月データ、月～土曜の朝までに納入と回収があったかんばんを対象</a:t>
            </a:r>
            <a:endParaRPr lang="en-US" altLang="ja-JP" sz="1400" dirty="0"/>
          </a:p>
        </p:txBody>
      </p:sp>
      <p:cxnSp>
        <p:nvCxnSpPr>
          <p:cNvPr id="6" name="コネクタ: カギ線 5">
            <a:extLst>
              <a:ext uri="{FF2B5EF4-FFF2-40B4-BE49-F238E27FC236}">
                <a16:creationId xmlns:a16="http://schemas.microsoft.com/office/drawing/2014/main" xmlns="" id="{17DAC7BA-B7A4-49AE-B3A9-3C7AE34320E4}"/>
              </a:ext>
            </a:extLst>
          </p:cNvPr>
          <p:cNvCxnSpPr>
            <a:cxnSpLocks/>
          </p:cNvCxnSpPr>
          <p:nvPr/>
        </p:nvCxnSpPr>
        <p:spPr>
          <a:xfrm flipV="1">
            <a:off x="7755147" y="1561437"/>
            <a:ext cx="1981520" cy="738123"/>
          </a:xfrm>
          <a:prstGeom prst="bentConnector3">
            <a:avLst>
              <a:gd name="adj1" fmla="val 861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コネクタ: カギ線 20">
            <a:extLst>
              <a:ext uri="{FF2B5EF4-FFF2-40B4-BE49-F238E27FC236}">
                <a16:creationId xmlns:a16="http://schemas.microsoft.com/office/drawing/2014/main" xmlns="" id="{34B0629A-51DB-4D39-AD88-01A12712FB21}"/>
              </a:ext>
            </a:extLst>
          </p:cNvPr>
          <p:cNvCxnSpPr>
            <a:cxnSpLocks/>
          </p:cNvCxnSpPr>
          <p:nvPr/>
        </p:nvCxnSpPr>
        <p:spPr>
          <a:xfrm rot="10800000" flipV="1">
            <a:off x="760727" y="4082702"/>
            <a:ext cx="860604" cy="242386"/>
          </a:xfrm>
          <a:prstGeom prst="bentConnector3">
            <a:avLst>
              <a:gd name="adj1" fmla="val 10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2038A916-18A2-459F-8DA7-C142D7F1F681}"/>
              </a:ext>
            </a:extLst>
          </p:cNvPr>
          <p:cNvCxnSpPr>
            <a:cxnSpLocks/>
          </p:cNvCxnSpPr>
          <p:nvPr/>
        </p:nvCxnSpPr>
        <p:spPr>
          <a:xfrm>
            <a:off x="1621331" y="4079819"/>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F48463B2-F151-4A18-96CD-D805DDCF5B49}"/>
              </a:ext>
            </a:extLst>
          </p:cNvPr>
          <p:cNvSpPr txBox="1"/>
          <p:nvPr/>
        </p:nvSpPr>
        <p:spPr>
          <a:xfrm>
            <a:off x="683887" y="3857481"/>
            <a:ext cx="2597196" cy="246221"/>
          </a:xfrm>
          <a:prstGeom prst="rect">
            <a:avLst/>
          </a:prstGeom>
          <a:noFill/>
        </p:spPr>
        <p:txBody>
          <a:bodyPr wrap="square" rtlCol="0">
            <a:spAutoFit/>
          </a:bodyPr>
          <a:lstStyle/>
          <a:p>
            <a:r>
              <a:rPr lang="ja-JP" altLang="en-US" sz="1000" dirty="0"/>
              <a:t>検収日時範囲をもとにどの便に乗るか定義</a:t>
            </a:r>
            <a:endParaRPr lang="en-US" altLang="ja-JP" sz="1000" dirty="0"/>
          </a:p>
        </p:txBody>
      </p:sp>
      <p:cxnSp>
        <p:nvCxnSpPr>
          <p:cNvPr id="44" name="直線コネクタ 43">
            <a:extLst>
              <a:ext uri="{FF2B5EF4-FFF2-40B4-BE49-F238E27FC236}">
                <a16:creationId xmlns:a16="http://schemas.microsoft.com/office/drawing/2014/main" xmlns="" id="{9158A40B-5866-4F89-B3A7-60C4FFE41D8A}"/>
              </a:ext>
            </a:extLst>
          </p:cNvPr>
          <p:cNvCxnSpPr>
            <a:cxnSpLocks/>
          </p:cNvCxnSpPr>
          <p:nvPr/>
        </p:nvCxnSpPr>
        <p:spPr>
          <a:xfrm>
            <a:off x="3694739" y="4103702"/>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コネクタ: カギ線 44">
            <a:extLst>
              <a:ext uri="{FF2B5EF4-FFF2-40B4-BE49-F238E27FC236}">
                <a16:creationId xmlns:a16="http://schemas.microsoft.com/office/drawing/2014/main" xmlns="" id="{A004B815-A646-4380-A8F0-EFB6182FE3E5}"/>
              </a:ext>
            </a:extLst>
          </p:cNvPr>
          <p:cNvCxnSpPr>
            <a:cxnSpLocks/>
          </p:cNvCxnSpPr>
          <p:nvPr/>
        </p:nvCxnSpPr>
        <p:spPr>
          <a:xfrm>
            <a:off x="3694739" y="4098486"/>
            <a:ext cx="1535372" cy="258169"/>
          </a:xfrm>
          <a:prstGeom prst="bentConnector3">
            <a:avLst>
              <a:gd name="adj1" fmla="val 100047"/>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xmlns="" id="{27BE330B-7C76-4B37-9015-F15AD033151C}"/>
              </a:ext>
            </a:extLst>
          </p:cNvPr>
          <p:cNvSpPr txBox="1"/>
          <p:nvPr/>
        </p:nvSpPr>
        <p:spPr>
          <a:xfrm>
            <a:off x="8078855" y="3622524"/>
            <a:ext cx="1535372" cy="307777"/>
          </a:xfrm>
          <a:prstGeom prst="rect">
            <a:avLst/>
          </a:prstGeom>
          <a:noFill/>
        </p:spPr>
        <p:txBody>
          <a:bodyPr wrap="square" rtlCol="0">
            <a:spAutoFit/>
          </a:bodyPr>
          <a:lstStyle/>
          <a:p>
            <a:r>
              <a:rPr lang="ja-JP" altLang="en-US" sz="1400" dirty="0">
                <a:solidFill>
                  <a:schemeClr val="accent1">
                    <a:lumMod val="60000"/>
                    <a:lumOff val="40000"/>
                  </a:schemeClr>
                </a:solidFill>
              </a:rPr>
              <a:t>深夜は</a:t>
            </a:r>
            <a:r>
              <a:rPr lang="en-US" altLang="ja-JP" sz="1400" dirty="0">
                <a:solidFill>
                  <a:schemeClr val="accent1">
                    <a:lumMod val="60000"/>
                    <a:lumOff val="40000"/>
                  </a:schemeClr>
                </a:solidFill>
              </a:rPr>
              <a:t>LT</a:t>
            </a:r>
            <a:r>
              <a:rPr lang="ja-JP" altLang="en-US" sz="1400" dirty="0">
                <a:solidFill>
                  <a:schemeClr val="accent1">
                    <a:lumMod val="60000"/>
                    <a:lumOff val="40000"/>
                  </a:schemeClr>
                </a:solidFill>
              </a:rPr>
              <a:t>が短い</a:t>
            </a:r>
            <a:endParaRPr lang="en-US" altLang="ja-JP" sz="1400" dirty="0">
              <a:solidFill>
                <a:schemeClr val="accent1">
                  <a:lumMod val="60000"/>
                  <a:lumOff val="40000"/>
                </a:schemeClr>
              </a:solidFill>
            </a:endParaRPr>
          </a:p>
        </p:txBody>
      </p:sp>
      <p:sp>
        <p:nvSpPr>
          <p:cNvPr id="71" name="テキスト ボックス 70">
            <a:extLst>
              <a:ext uri="{FF2B5EF4-FFF2-40B4-BE49-F238E27FC236}">
                <a16:creationId xmlns:a16="http://schemas.microsoft.com/office/drawing/2014/main" xmlns="" id="{3DE9D729-E8D3-40F3-82FD-44D588C02C59}"/>
              </a:ext>
            </a:extLst>
          </p:cNvPr>
          <p:cNvSpPr txBox="1"/>
          <p:nvPr/>
        </p:nvSpPr>
        <p:spPr>
          <a:xfrm>
            <a:off x="7664525" y="2341801"/>
            <a:ext cx="2121709" cy="276999"/>
          </a:xfrm>
          <a:prstGeom prst="rect">
            <a:avLst/>
          </a:prstGeom>
          <a:solidFill>
            <a:schemeClr val="bg1"/>
          </a:solidFill>
        </p:spPr>
        <p:txBody>
          <a:bodyPr wrap="square" rtlCol="0">
            <a:spAutoFit/>
          </a:bodyPr>
          <a:lstStyle/>
          <a:p>
            <a:r>
              <a:rPr lang="ja-JP" altLang="en-US" sz="1200" dirty="0"/>
              <a:t>その結果、これに繋がる？</a:t>
            </a:r>
            <a:endParaRPr lang="en-US" altLang="ja-JP" sz="1200" dirty="0"/>
          </a:p>
        </p:txBody>
      </p:sp>
      <p:sp>
        <p:nvSpPr>
          <p:cNvPr id="73" name="正方形/長方形 72">
            <a:extLst>
              <a:ext uri="{FF2B5EF4-FFF2-40B4-BE49-F238E27FC236}">
                <a16:creationId xmlns:a16="http://schemas.microsoft.com/office/drawing/2014/main" xmlns="" id="{2E5BB71B-D7C3-4F5A-B723-0569648B772A}"/>
              </a:ext>
            </a:extLst>
          </p:cNvPr>
          <p:cNvSpPr/>
          <p:nvPr/>
        </p:nvSpPr>
        <p:spPr>
          <a:xfrm>
            <a:off x="8607972" y="5878385"/>
            <a:ext cx="1954926" cy="255713"/>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4" name="正方形/長方形 73">
            <a:extLst>
              <a:ext uri="{FF2B5EF4-FFF2-40B4-BE49-F238E27FC236}">
                <a16:creationId xmlns:a16="http://schemas.microsoft.com/office/drawing/2014/main" xmlns="" id="{ACAF142B-2DB0-4A1C-9627-BBC6B1B185DC}"/>
              </a:ext>
            </a:extLst>
          </p:cNvPr>
          <p:cNvSpPr/>
          <p:nvPr/>
        </p:nvSpPr>
        <p:spPr>
          <a:xfrm>
            <a:off x="8607972" y="4599341"/>
            <a:ext cx="1954926" cy="255713"/>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6" name="テキスト ボックス 75">
            <a:extLst>
              <a:ext uri="{FF2B5EF4-FFF2-40B4-BE49-F238E27FC236}">
                <a16:creationId xmlns:a16="http://schemas.microsoft.com/office/drawing/2014/main" xmlns="" id="{0B1943D8-3673-427F-A30C-2F8A08FE069B}"/>
              </a:ext>
            </a:extLst>
          </p:cNvPr>
          <p:cNvSpPr txBox="1"/>
          <p:nvPr/>
        </p:nvSpPr>
        <p:spPr>
          <a:xfrm>
            <a:off x="9394722" y="3613977"/>
            <a:ext cx="2535432" cy="646331"/>
          </a:xfrm>
          <a:prstGeom prst="rect">
            <a:avLst/>
          </a:prstGeom>
          <a:noFill/>
        </p:spPr>
        <p:txBody>
          <a:bodyPr wrap="square">
            <a:spAutoFit/>
          </a:bodyPr>
          <a:lstStyle/>
          <a:p>
            <a:r>
              <a:rPr lang="en-US" altLang="ja-JP" sz="1800" b="0" dirty="0">
                <a:solidFill>
                  <a:schemeClr val="accent1">
                    <a:lumMod val="60000"/>
                    <a:lumOff val="40000"/>
                  </a:schemeClr>
                </a:solidFill>
              </a:rPr>
              <a:t>0.15</a:t>
            </a:r>
            <a:r>
              <a:rPr lang="ja-JP" altLang="en-US" sz="1800" b="0" dirty="0">
                <a:solidFill>
                  <a:schemeClr val="accent1">
                    <a:lumMod val="60000"/>
                    <a:lumOff val="40000"/>
                  </a:schemeClr>
                </a:solidFill>
              </a:rPr>
              <a:t>日</a:t>
            </a:r>
            <a:r>
              <a:rPr lang="en-US" altLang="ja-JP" sz="1800" b="0" dirty="0">
                <a:solidFill>
                  <a:schemeClr val="accent1">
                    <a:lumMod val="60000"/>
                    <a:lumOff val="40000"/>
                  </a:schemeClr>
                </a:solidFill>
              </a:rPr>
              <a:t>=3.6H</a:t>
            </a:r>
          </a:p>
          <a:p>
            <a:r>
              <a:rPr lang="ja-JP" altLang="en-US" sz="1800" b="0" dirty="0">
                <a:solidFill>
                  <a:schemeClr val="accent1">
                    <a:lumMod val="60000"/>
                    <a:lumOff val="40000"/>
                  </a:schemeClr>
                </a:solidFill>
              </a:rPr>
              <a:t>次ページで詳細分析</a:t>
            </a:r>
            <a:r>
              <a:rPr lang="ja-JP" altLang="en-US" sz="1800" b="0" dirty="0">
                <a:solidFill>
                  <a:schemeClr val="tx1"/>
                </a:solidFill>
              </a:rPr>
              <a:t>❷</a:t>
            </a:r>
            <a:endParaRPr lang="ja-JP" altLang="en-US" dirty="0"/>
          </a:p>
        </p:txBody>
      </p:sp>
      <p:cxnSp>
        <p:nvCxnSpPr>
          <p:cNvPr id="77" name="コネクタ: カギ線 76">
            <a:extLst>
              <a:ext uri="{FF2B5EF4-FFF2-40B4-BE49-F238E27FC236}">
                <a16:creationId xmlns:a16="http://schemas.microsoft.com/office/drawing/2014/main" xmlns="" id="{74FB8B90-B721-4E53-B1AD-5B512DB6E209}"/>
              </a:ext>
            </a:extLst>
          </p:cNvPr>
          <p:cNvCxnSpPr>
            <a:cxnSpLocks/>
            <a:stCxn id="83" idx="1"/>
          </p:cNvCxnSpPr>
          <p:nvPr/>
        </p:nvCxnSpPr>
        <p:spPr>
          <a:xfrm rot="10800000">
            <a:off x="7621756" y="6128942"/>
            <a:ext cx="85539" cy="168468"/>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xmlns="" id="{6BD44091-3CF7-4A4C-ABD0-B9092D743C4E}"/>
              </a:ext>
            </a:extLst>
          </p:cNvPr>
          <p:cNvSpPr txBox="1"/>
          <p:nvPr/>
        </p:nvSpPr>
        <p:spPr>
          <a:xfrm>
            <a:off x="3645726" y="3856724"/>
            <a:ext cx="4061568" cy="246221"/>
          </a:xfrm>
          <a:prstGeom prst="rect">
            <a:avLst/>
          </a:prstGeom>
          <a:noFill/>
        </p:spPr>
        <p:txBody>
          <a:bodyPr wrap="square" rtlCol="0">
            <a:spAutoFit/>
          </a:bodyPr>
          <a:lstStyle/>
          <a:p>
            <a:r>
              <a:rPr lang="ja-JP" altLang="en-US" sz="1000" dirty="0"/>
              <a:t>工場到着時刻（計画）＋</a:t>
            </a:r>
            <a:r>
              <a:rPr lang="en-US" altLang="ja-JP" sz="1000" dirty="0"/>
              <a:t>4.3H</a:t>
            </a:r>
            <a:r>
              <a:rPr lang="ja-JP" altLang="en-US" sz="1000" dirty="0"/>
              <a:t>の間を入庫基準滞留時間とする</a:t>
            </a:r>
            <a:endParaRPr lang="en-US" altLang="ja-JP" sz="1000" dirty="0"/>
          </a:p>
        </p:txBody>
      </p:sp>
      <p:sp>
        <p:nvSpPr>
          <p:cNvPr id="83" name="テキスト ボックス 82">
            <a:extLst>
              <a:ext uri="{FF2B5EF4-FFF2-40B4-BE49-F238E27FC236}">
                <a16:creationId xmlns:a16="http://schemas.microsoft.com/office/drawing/2014/main" xmlns="" id="{98443598-7A1A-4743-92A5-99C48E649018}"/>
              </a:ext>
            </a:extLst>
          </p:cNvPr>
          <p:cNvSpPr txBox="1"/>
          <p:nvPr/>
        </p:nvSpPr>
        <p:spPr>
          <a:xfrm>
            <a:off x="7707294" y="6174299"/>
            <a:ext cx="2303058" cy="246221"/>
          </a:xfrm>
          <a:prstGeom prst="rect">
            <a:avLst/>
          </a:prstGeom>
          <a:noFill/>
        </p:spPr>
        <p:txBody>
          <a:bodyPr wrap="square" rtlCol="0">
            <a:spAutoFit/>
          </a:bodyPr>
          <a:lstStyle/>
          <a:p>
            <a:r>
              <a:rPr lang="ja-JP" altLang="en-US" sz="1000" dirty="0"/>
              <a:t>入庫基準外は早着の場合も含まれる</a:t>
            </a:r>
            <a:endParaRPr lang="en-US" altLang="ja-JP" sz="1000" dirty="0"/>
          </a:p>
        </p:txBody>
      </p:sp>
      <p:cxnSp>
        <p:nvCxnSpPr>
          <p:cNvPr id="84" name="コネクタ: カギ線 83">
            <a:extLst>
              <a:ext uri="{FF2B5EF4-FFF2-40B4-BE49-F238E27FC236}">
                <a16:creationId xmlns:a16="http://schemas.microsoft.com/office/drawing/2014/main" xmlns="" id="{06B017DF-FB36-4302-9902-685D8EBAF70A}"/>
              </a:ext>
            </a:extLst>
          </p:cNvPr>
          <p:cNvCxnSpPr>
            <a:cxnSpLocks/>
          </p:cNvCxnSpPr>
          <p:nvPr/>
        </p:nvCxnSpPr>
        <p:spPr>
          <a:xfrm flipV="1">
            <a:off x="9085651" y="4032547"/>
            <a:ext cx="374870" cy="322547"/>
          </a:xfrm>
          <a:prstGeom prst="bentConnector3">
            <a:avLst>
              <a:gd name="adj1" fmla="val 746"/>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5" name="正方形/長方形 4">
            <a:extLst>
              <a:ext uri="{FF2B5EF4-FFF2-40B4-BE49-F238E27FC236}">
                <a16:creationId xmlns:a16="http://schemas.microsoft.com/office/drawing/2014/main" xmlns="" id="{D77824F8-6FC2-459C-8A7A-5E28DD20861E}"/>
              </a:ext>
            </a:extLst>
          </p:cNvPr>
          <p:cNvSpPr/>
          <p:nvPr/>
        </p:nvSpPr>
        <p:spPr>
          <a:xfrm>
            <a:off x="-1085948" y="165320"/>
            <a:ext cx="5059251" cy="38432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ja-JP" altLang="en-US" sz="1400" dirty="0">
                <a:solidFill>
                  <a:schemeClr val="tx1"/>
                </a:solidFill>
              </a:rPr>
              <a:t>夜勤昼勤の交代</a:t>
            </a:r>
            <a:endParaRPr kumimoji="1" lang="en-US" altLang="ja-JP" sz="1400" dirty="0">
              <a:solidFill>
                <a:schemeClr val="tx1"/>
              </a:solidFill>
            </a:endParaRPr>
          </a:p>
          <a:p>
            <a:r>
              <a:rPr lang="ja-JP" altLang="en-US" sz="1400" dirty="0">
                <a:solidFill>
                  <a:schemeClr val="tx1"/>
                </a:solidFill>
              </a:rPr>
              <a:t>は？</a:t>
            </a:r>
            <a:endParaRPr lang="en-US" altLang="ja-JP" sz="1400" dirty="0">
              <a:solidFill>
                <a:schemeClr val="tx1"/>
              </a:solidFill>
            </a:endParaRPr>
          </a:p>
          <a:p>
            <a:endParaRPr lang="en-US" altLang="ja-JP" sz="1400" dirty="0">
              <a:solidFill>
                <a:schemeClr val="tx1"/>
              </a:solidFill>
            </a:endParaRPr>
          </a:p>
          <a:p>
            <a:r>
              <a:rPr lang="ja-JP" altLang="en-US" sz="1400" dirty="0">
                <a:solidFill>
                  <a:schemeClr val="tx1"/>
                </a:solidFill>
              </a:rPr>
              <a:t>便間の間隔が短いのも要因？</a:t>
            </a:r>
            <a:endParaRPr lang="en-US" altLang="ja-JP" sz="1400" dirty="0">
              <a:solidFill>
                <a:schemeClr val="tx1"/>
              </a:solidFill>
            </a:endParaRPr>
          </a:p>
          <a:p>
            <a:endParaRPr kumimoji="1" lang="en-US" altLang="ja-JP" sz="1400" dirty="0">
              <a:solidFill>
                <a:schemeClr val="tx1"/>
              </a:solidFill>
            </a:endParaRPr>
          </a:p>
          <a:p>
            <a:r>
              <a:rPr lang="en-US" altLang="ja-JP" sz="1400" dirty="0">
                <a:solidFill>
                  <a:srgbClr val="FF0000"/>
                </a:solidFill>
              </a:rPr>
              <a:t>Q. </a:t>
            </a:r>
            <a:r>
              <a:rPr lang="ja-JP" altLang="en-US" sz="1400" dirty="0">
                <a:solidFill>
                  <a:srgbClr val="FF0000"/>
                </a:solidFill>
              </a:rPr>
              <a:t>設計値の差０が目標？</a:t>
            </a:r>
            <a:endParaRPr lang="en-US" altLang="ja-JP" sz="1400" dirty="0">
              <a:solidFill>
                <a:srgbClr val="FF0000"/>
              </a:solidFill>
            </a:endParaRPr>
          </a:p>
          <a:p>
            <a:r>
              <a:rPr kumimoji="1" lang="ja-JP" altLang="en-US" sz="1400" dirty="0">
                <a:solidFill>
                  <a:srgbClr val="FF0000"/>
                </a:solidFill>
              </a:rPr>
              <a:t>全体の設計超過率</a:t>
            </a:r>
            <a:r>
              <a:rPr lang="ja-JP" altLang="en-US" sz="1400" dirty="0">
                <a:solidFill>
                  <a:srgbClr val="FF0000"/>
                </a:solidFill>
              </a:rPr>
              <a:t>を</a:t>
            </a:r>
            <a:r>
              <a:rPr lang="en-US" altLang="ja-JP" sz="1400" dirty="0">
                <a:solidFill>
                  <a:srgbClr val="FF0000"/>
                </a:solidFill>
              </a:rPr>
              <a:t>0</a:t>
            </a:r>
            <a:r>
              <a:rPr lang="ja-JP" altLang="en-US" sz="1400" dirty="0">
                <a:solidFill>
                  <a:srgbClr val="FF0000"/>
                </a:solidFill>
              </a:rPr>
              <a:t>にする活動が目指すところ？</a:t>
            </a:r>
            <a:endParaRPr lang="en-US" altLang="ja-JP" sz="1400" dirty="0">
              <a:solidFill>
                <a:srgbClr val="FF0000"/>
              </a:solidFill>
            </a:endParaRPr>
          </a:p>
          <a:p>
            <a:r>
              <a:rPr lang="ja-JP" altLang="en-US" sz="1400" dirty="0">
                <a:solidFill>
                  <a:srgbClr val="FF0000"/>
                </a:solidFill>
              </a:rPr>
              <a:t>はい。</a:t>
            </a:r>
            <a:endParaRPr lang="en-US" altLang="ja-JP" sz="1400" dirty="0">
              <a:solidFill>
                <a:srgbClr val="FF0000"/>
              </a:solidFill>
            </a:endParaRPr>
          </a:p>
          <a:p>
            <a:endParaRPr kumimoji="1" lang="en-US" altLang="ja-JP" sz="1400" dirty="0">
              <a:solidFill>
                <a:srgbClr val="FF0000"/>
              </a:solidFill>
            </a:endParaRPr>
          </a:p>
          <a:p>
            <a:r>
              <a:rPr kumimoji="1" lang="en-US" altLang="ja-JP" sz="1400" dirty="0">
                <a:solidFill>
                  <a:srgbClr val="FF0000"/>
                </a:solidFill>
              </a:rPr>
              <a:t>Q. </a:t>
            </a:r>
            <a:r>
              <a:rPr kumimoji="1" lang="ja-JP" altLang="en-US" sz="1400" dirty="0">
                <a:solidFill>
                  <a:srgbClr val="FF0000"/>
                </a:solidFill>
              </a:rPr>
              <a:t>朝に納入する必要性？</a:t>
            </a:r>
            <a:r>
              <a:rPr lang="ja-JP" altLang="en-US" sz="1400" dirty="0">
                <a:solidFill>
                  <a:srgbClr val="FF0000"/>
                </a:solidFill>
              </a:rPr>
              <a:t>分散できないか？</a:t>
            </a:r>
            <a:endParaRPr lang="en-US" altLang="ja-JP" sz="1400" dirty="0">
              <a:solidFill>
                <a:srgbClr val="FF0000"/>
              </a:solidFill>
            </a:endParaRPr>
          </a:p>
          <a:p>
            <a:r>
              <a:rPr lang="ja-JP" altLang="en-US" sz="1400" dirty="0">
                <a:solidFill>
                  <a:srgbClr val="FF0000"/>
                </a:solidFill>
              </a:rPr>
              <a:t>第一工場の問題だけではない。分散の提案できるけど、簡単ではない。</a:t>
            </a:r>
            <a:endParaRPr lang="en-US" altLang="ja-JP" sz="1400" dirty="0">
              <a:solidFill>
                <a:srgbClr val="FF0000"/>
              </a:solidFill>
            </a:endParaRPr>
          </a:p>
          <a:p>
            <a:r>
              <a:rPr lang="ja-JP" altLang="en-US" sz="1400" dirty="0">
                <a:solidFill>
                  <a:srgbClr val="FF0000"/>
                </a:solidFill>
              </a:rPr>
              <a:t>安城第一のみはできる。他の工場の混載はむずかしい</a:t>
            </a:r>
            <a:endParaRPr lang="en-US" altLang="ja-JP" sz="1400" dirty="0">
              <a:solidFill>
                <a:srgbClr val="FF0000"/>
              </a:solidFill>
            </a:endParaRPr>
          </a:p>
          <a:p>
            <a:r>
              <a:rPr lang="ja-JP" altLang="en-US" sz="1400" dirty="0">
                <a:solidFill>
                  <a:srgbClr val="FF0000"/>
                </a:solidFill>
              </a:rPr>
              <a:t>→混載次第</a:t>
            </a:r>
            <a:endParaRPr lang="en-US" altLang="ja-JP" sz="1400" dirty="0">
              <a:solidFill>
                <a:srgbClr val="FF0000"/>
              </a:solidFill>
            </a:endParaRPr>
          </a:p>
          <a:p>
            <a:endParaRPr kumimoji="1" lang="en-US" altLang="ja-JP" sz="1400" dirty="0">
              <a:solidFill>
                <a:srgbClr val="FF0000"/>
              </a:solidFill>
            </a:endParaRPr>
          </a:p>
          <a:p>
            <a:r>
              <a:rPr kumimoji="1" lang="en-US" altLang="ja-JP" sz="1400" dirty="0">
                <a:solidFill>
                  <a:srgbClr val="FF0000"/>
                </a:solidFill>
              </a:rPr>
              <a:t>Q. </a:t>
            </a:r>
            <a:r>
              <a:rPr kumimoji="1" lang="ja-JP" altLang="en-US" sz="1400" dirty="0">
                <a:solidFill>
                  <a:srgbClr val="FF0000"/>
                </a:solidFill>
              </a:rPr>
              <a:t>この分析このまま続ける？</a:t>
            </a:r>
            <a:endParaRPr kumimoji="1" lang="en-US" altLang="ja-JP" sz="1400" dirty="0">
              <a:solidFill>
                <a:srgbClr val="FF0000"/>
              </a:solidFill>
            </a:endParaRPr>
          </a:p>
          <a:p>
            <a:r>
              <a:rPr lang="ja-JP" altLang="en-US" sz="1400" dirty="0">
                <a:solidFill>
                  <a:srgbClr val="FF0000"/>
                </a:solidFill>
              </a:rPr>
              <a:t>分析データがない場合、終わる。</a:t>
            </a:r>
            <a:endParaRPr lang="en-US" altLang="ja-JP" sz="1400" dirty="0">
              <a:solidFill>
                <a:srgbClr val="FF0000"/>
              </a:solidFill>
            </a:endParaRPr>
          </a:p>
          <a:p>
            <a:r>
              <a:rPr lang="ja-JP" altLang="en-US" sz="1400" dirty="0">
                <a:solidFill>
                  <a:srgbClr val="FF0000"/>
                </a:solidFill>
              </a:rPr>
              <a:t>こういうデータがないとできないです、で終わる</a:t>
            </a:r>
            <a:endParaRPr lang="en-US" altLang="ja-JP" sz="1400" dirty="0">
              <a:solidFill>
                <a:srgbClr val="FF0000"/>
              </a:solidFill>
            </a:endParaRPr>
          </a:p>
          <a:p>
            <a:endParaRPr kumimoji="1" lang="en-US" altLang="ja-JP" sz="1400" dirty="0">
              <a:solidFill>
                <a:srgbClr val="FF0000"/>
              </a:solidFill>
            </a:endParaRPr>
          </a:p>
        </p:txBody>
      </p:sp>
      <p:sp>
        <p:nvSpPr>
          <p:cNvPr id="27" name="テキスト ボックス 26">
            <a:extLst>
              <a:ext uri="{FF2B5EF4-FFF2-40B4-BE49-F238E27FC236}">
                <a16:creationId xmlns:a16="http://schemas.microsoft.com/office/drawing/2014/main" xmlns="" id="{93929FAF-FB59-4D13-A661-41C4253B7516}"/>
              </a:ext>
            </a:extLst>
          </p:cNvPr>
          <p:cNvSpPr txBox="1"/>
          <p:nvPr/>
        </p:nvSpPr>
        <p:spPr>
          <a:xfrm>
            <a:off x="-1312462" y="5198052"/>
            <a:ext cx="1849931" cy="1785104"/>
          </a:xfrm>
          <a:prstGeom prst="rect">
            <a:avLst/>
          </a:prstGeom>
          <a:solidFill>
            <a:schemeClr val="bg1"/>
          </a:solidFill>
        </p:spPr>
        <p:txBody>
          <a:bodyPr wrap="square">
            <a:spAutoFit/>
          </a:bodyPr>
          <a:lstStyle/>
          <a:p>
            <a:r>
              <a:rPr lang="en-US" altLang="ja-JP" sz="1000" dirty="0" err="1"/>
              <a:t>todo</a:t>
            </a:r>
            <a:endParaRPr lang="en-US" altLang="ja-JP" sz="1000" dirty="0"/>
          </a:p>
          <a:p>
            <a:r>
              <a:rPr lang="ja-JP" altLang="en-US" sz="1000" dirty="0"/>
              <a:t>・絵で書く</a:t>
            </a:r>
            <a:endParaRPr lang="en-US" altLang="ja-JP" sz="1000" dirty="0"/>
          </a:p>
          <a:p>
            <a:r>
              <a:rPr kumimoji="1" lang="ja-JP" altLang="en-US" sz="1000" dirty="0"/>
              <a:t>・超過率をグラフに合わせる</a:t>
            </a:r>
            <a:endParaRPr kumimoji="1" lang="en-US" altLang="ja-JP" sz="1000" dirty="0"/>
          </a:p>
          <a:p>
            <a:r>
              <a:rPr lang="ja-JP" altLang="en-US" sz="1000" dirty="0"/>
              <a:t>・</a:t>
            </a:r>
            <a:r>
              <a:rPr kumimoji="1" lang="ja-JP" altLang="en-US" sz="1000" dirty="0"/>
              <a:t>小数点切り上げ</a:t>
            </a:r>
          </a:p>
          <a:p>
            <a:endParaRPr lang="en-US" altLang="ja-JP" sz="1000" dirty="0"/>
          </a:p>
          <a:p>
            <a:endParaRPr lang="en-US" altLang="ja-JP" sz="1000" dirty="0"/>
          </a:p>
          <a:p>
            <a:r>
              <a:rPr lang="ja-JP" altLang="en-US" sz="1000" dirty="0"/>
              <a:t>検収日時範囲の開始時刻：</a:t>
            </a:r>
            <a:endParaRPr lang="en-US" altLang="ja-JP" sz="1000" dirty="0"/>
          </a:p>
          <a:p>
            <a:r>
              <a:rPr lang="ja-JP" altLang="en-US" sz="1000" dirty="0"/>
              <a:t>前の便の工場到着日時</a:t>
            </a:r>
            <a:endParaRPr lang="en-US" altLang="ja-JP" sz="1000" dirty="0"/>
          </a:p>
          <a:p>
            <a:endParaRPr lang="en-US" altLang="ja-JP" sz="1000" dirty="0"/>
          </a:p>
          <a:p>
            <a:r>
              <a:rPr lang="ja-JP" altLang="en-US" sz="1000" dirty="0"/>
              <a:t>検収日時範囲の終了時刻：</a:t>
            </a:r>
            <a:endParaRPr lang="en-US" altLang="ja-JP" sz="1000" dirty="0"/>
          </a:p>
          <a:p>
            <a:r>
              <a:rPr lang="ja-JP" altLang="en-US" sz="1000" dirty="0"/>
              <a:t>工場到着日時の１時間前</a:t>
            </a:r>
          </a:p>
        </p:txBody>
      </p:sp>
    </p:spTree>
    <p:extLst>
      <p:ext uri="{BB962C8B-B14F-4D97-AF65-F5344CB8AC3E}">
        <p14:creationId xmlns:p14="http://schemas.microsoft.com/office/powerpoint/2010/main" val="1137909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en-US" altLang="ja-JP" sz="1800" dirty="0"/>
              <a:t>◇</a:t>
            </a:r>
            <a:r>
              <a:rPr lang="ja-JP" altLang="en-US" sz="1800" dirty="0"/>
              <a:t>調べたいこと</a:t>
            </a:r>
            <a:endParaRPr lang="en-US" altLang="ja-JP" sz="1800" dirty="0"/>
          </a:p>
          <a:p>
            <a:r>
              <a:rPr lang="ja-JP" altLang="en-US" sz="1800" b="0" dirty="0"/>
              <a:t>かんばん数が多いほど</a:t>
            </a:r>
            <a:r>
              <a:rPr lang="en-US" altLang="ja-JP" sz="1800" b="0" dirty="0"/>
              <a:t>LT</a:t>
            </a:r>
            <a:r>
              <a:rPr lang="ja-JP" altLang="en-US" sz="1800" b="0" dirty="0"/>
              <a:t>が伸びるか</a:t>
            </a:r>
            <a:endParaRPr lang="en-US" altLang="ja-JP" sz="1800" b="0" dirty="0"/>
          </a:p>
          <a:p>
            <a:endParaRPr lang="en-US" altLang="ja-JP" sz="1800" dirty="0"/>
          </a:p>
          <a:p>
            <a:r>
              <a:rPr lang="en-US" altLang="ja-JP" sz="1800" dirty="0"/>
              <a:t>◇</a:t>
            </a:r>
            <a:r>
              <a:rPr lang="ja-JP" altLang="en-US" sz="1800" dirty="0"/>
              <a:t>分析方法</a:t>
            </a:r>
            <a:endParaRPr lang="en-US" altLang="ja-JP" sz="1800" dirty="0"/>
          </a:p>
          <a:p>
            <a:r>
              <a:rPr lang="ja-JP" altLang="en-US" sz="1800" b="0" dirty="0"/>
              <a:t>ある時間帯の</a:t>
            </a:r>
            <a:r>
              <a:rPr lang="en-US" altLang="ja-JP" sz="1800" b="0" dirty="0"/>
              <a:t>“</a:t>
            </a:r>
            <a:r>
              <a:rPr lang="ja-JP" altLang="en-US" sz="1800" b="0" dirty="0"/>
              <a:t>納入かんばん数</a:t>
            </a:r>
            <a:r>
              <a:rPr kumimoji="1" lang="en-US" altLang="ja-JP" sz="1800" b="0" dirty="0"/>
              <a:t>”</a:t>
            </a:r>
            <a:r>
              <a:rPr kumimoji="1" lang="ja-JP" altLang="en-US" sz="1800" b="0" dirty="0"/>
              <a:t>と</a:t>
            </a:r>
            <a:r>
              <a:rPr kumimoji="1" lang="en-US" altLang="ja-JP" sz="1800" b="0" dirty="0"/>
              <a:t>“</a:t>
            </a:r>
            <a:r>
              <a:rPr kumimoji="1" lang="ja-JP" altLang="en-US" sz="1800" b="0" dirty="0"/>
              <a:t>検収入庫</a:t>
            </a:r>
            <a:r>
              <a:rPr kumimoji="1" lang="en-US" altLang="ja-JP" sz="1800" b="0" dirty="0"/>
              <a:t>LT</a:t>
            </a:r>
            <a:r>
              <a:rPr kumimoji="1" lang="ja-JP" altLang="en-US" sz="1800" b="0" dirty="0"/>
              <a:t>の設計値超過率</a:t>
            </a:r>
            <a:r>
              <a:rPr kumimoji="1" lang="en-US" altLang="ja-JP" sz="1800" b="0" dirty="0"/>
              <a:t>”</a:t>
            </a:r>
            <a:r>
              <a:rPr kumimoji="1" lang="ja-JP" altLang="en-US" sz="1800" b="0" dirty="0"/>
              <a:t>の関係を調べる（除外：</a:t>
            </a:r>
            <a:r>
              <a:rPr lang="ja-JP" altLang="ja-JP" sz="1800" b="0" dirty="0"/>
              <a:t>3</a:t>
            </a:r>
            <a:r>
              <a:rPr lang="ja-JP" altLang="en-US" sz="1800" b="0" dirty="0"/>
              <a:t>便と</a:t>
            </a:r>
            <a:r>
              <a:rPr lang="en-US" altLang="ja-JP" sz="1800" b="0" dirty="0"/>
              <a:t>4</a:t>
            </a:r>
            <a:r>
              <a:rPr lang="ja-JP" altLang="en-US" sz="1800" b="0" dirty="0"/>
              <a:t>便）</a:t>
            </a:r>
            <a:endParaRPr kumimoji="1" lang="ja-JP" altLang="en-US" sz="1800" b="0" dirty="0"/>
          </a:p>
        </p:txBody>
      </p:sp>
      <p:sp>
        <p:nvSpPr>
          <p:cNvPr id="3" name="テキスト プレースホルダー 2"/>
          <p:cNvSpPr>
            <a:spLocks noGrp="1"/>
          </p:cNvSpPr>
          <p:nvPr>
            <p:ph type="body" sz="quarter" idx="20"/>
          </p:nvPr>
        </p:nvSpPr>
        <p:spPr/>
        <p:txBody>
          <a:bodyPr/>
          <a:lstStyle/>
          <a:p>
            <a:r>
              <a:rPr kumimoji="1" lang="ja-JP" altLang="en-US" dirty="0"/>
              <a:t>詳細分析❶ （</a:t>
            </a:r>
            <a:r>
              <a:rPr kumimoji="1" lang="ja-JP" altLang="en-US" dirty="0">
                <a:solidFill>
                  <a:srgbClr val="FF0000"/>
                </a:solidFill>
              </a:rPr>
              <a:t>結果は赤文字</a:t>
            </a:r>
            <a:r>
              <a:rPr kumimoji="1" lang="ja-JP" altLang="en-US" dirty="0"/>
              <a:t>、</a:t>
            </a:r>
            <a:r>
              <a:rPr kumimoji="1" lang="ja-JP" altLang="en-US" dirty="0">
                <a:solidFill>
                  <a:schemeClr val="accent1">
                    <a:lumMod val="60000"/>
                    <a:lumOff val="40000"/>
                  </a:schemeClr>
                </a:solidFill>
              </a:rPr>
              <a:t>次ページの分析は青</a:t>
            </a:r>
            <a:r>
              <a:rPr kumimoji="1" lang="ja-JP" altLang="en-US" dirty="0"/>
              <a:t>）</a:t>
            </a:r>
          </a:p>
        </p:txBody>
      </p:sp>
      <p:pic>
        <p:nvPicPr>
          <p:cNvPr id="24" name="図 23" descr="スクリーンショット 2023-10-22 10.40.2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974" y="2154110"/>
            <a:ext cx="5927044" cy="3951362"/>
          </a:xfrm>
          <a:prstGeom prst="rect">
            <a:avLst/>
          </a:prstGeom>
        </p:spPr>
      </p:pic>
      <p:sp>
        <p:nvSpPr>
          <p:cNvPr id="15" name="正方形/長方形 14"/>
          <p:cNvSpPr/>
          <p:nvPr/>
        </p:nvSpPr>
        <p:spPr>
          <a:xfrm>
            <a:off x="569332" y="2638642"/>
            <a:ext cx="461665" cy="4002121"/>
          </a:xfrm>
          <a:prstGeom prst="rect">
            <a:avLst/>
          </a:prstGeom>
        </p:spPr>
        <p:txBody>
          <a:bodyPr vert="eaVert" wrap="none">
            <a:spAutoFit/>
          </a:bodyPr>
          <a:lstStyle/>
          <a:p>
            <a:r>
              <a:rPr lang="ja-JP" altLang="en-US" dirty="0"/>
              <a:t>検収入庫</a:t>
            </a:r>
            <a:r>
              <a:rPr lang="en-US" altLang="ja-JP" dirty="0"/>
              <a:t>LT</a:t>
            </a:r>
            <a:r>
              <a:rPr lang="ja-JP" altLang="en-US" dirty="0"/>
              <a:t>の設計値超過率（品番毎）</a:t>
            </a:r>
          </a:p>
        </p:txBody>
      </p:sp>
      <p:sp>
        <p:nvSpPr>
          <p:cNvPr id="16" name="正方形/長方形 15"/>
          <p:cNvSpPr/>
          <p:nvPr/>
        </p:nvSpPr>
        <p:spPr>
          <a:xfrm>
            <a:off x="1100414" y="6113554"/>
            <a:ext cx="7268336" cy="369332"/>
          </a:xfrm>
          <a:prstGeom prst="rect">
            <a:avLst/>
          </a:prstGeom>
        </p:spPr>
        <p:txBody>
          <a:bodyPr vert="horz" wrap="none">
            <a:spAutoFit/>
          </a:bodyPr>
          <a:lstStyle/>
          <a:p>
            <a:r>
              <a:rPr lang="ja-JP" altLang="en-US" dirty="0"/>
              <a:t>ある時間帯の納入かんばん数（</a:t>
            </a:r>
            <a:r>
              <a:rPr lang="en-US" altLang="ja-JP" dirty="0"/>
              <a:t>=</a:t>
            </a:r>
            <a:r>
              <a:rPr lang="ja-JP" altLang="en-US" dirty="0"/>
              <a:t>検収日時範囲の検収かんばん数）</a:t>
            </a:r>
          </a:p>
        </p:txBody>
      </p:sp>
      <p:sp>
        <p:nvSpPr>
          <p:cNvPr id="20" name="正方形/長方形 19"/>
          <p:cNvSpPr/>
          <p:nvPr/>
        </p:nvSpPr>
        <p:spPr>
          <a:xfrm>
            <a:off x="5049739" y="5517098"/>
            <a:ext cx="1788095" cy="369332"/>
          </a:xfrm>
          <a:prstGeom prst="rect">
            <a:avLst/>
          </a:prstGeom>
          <a:solidFill>
            <a:srgbClr val="FFFF00"/>
          </a:solidFill>
        </p:spPr>
        <p:txBody>
          <a:bodyPr vert="horz" wrap="none">
            <a:spAutoFit/>
          </a:bodyPr>
          <a:lstStyle/>
          <a:p>
            <a:r>
              <a:rPr lang="ja-JP" altLang="en-US" dirty="0"/>
              <a:t>相関係数：</a:t>
            </a:r>
            <a:r>
              <a:rPr lang="en-US" altLang="ja-JP" dirty="0"/>
              <a:t>0.37</a:t>
            </a:r>
            <a:endParaRPr lang="ja-JP" altLang="en-US" dirty="0"/>
          </a:p>
        </p:txBody>
      </p:sp>
      <p:sp>
        <p:nvSpPr>
          <p:cNvPr id="21" name="角丸四角形吹き出し 20"/>
          <p:cNvSpPr/>
          <p:nvPr/>
        </p:nvSpPr>
        <p:spPr>
          <a:xfrm>
            <a:off x="2328446" y="2328132"/>
            <a:ext cx="2775319" cy="729013"/>
          </a:xfrm>
          <a:prstGeom prst="wedgeRoundRectCallout">
            <a:avLst>
              <a:gd name="adj1" fmla="val -59171"/>
              <a:gd name="adj2" fmla="val 17184"/>
              <a:gd name="adj3" fmla="val 16667"/>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solidFill>
                <a:latin typeface="+mj-ea"/>
                <a:ea typeface="+mj-ea"/>
              </a:rPr>
              <a:t>9/12</a:t>
            </a:r>
            <a:r>
              <a:rPr kumimoji="1" lang="ja-JP" altLang="en-US" sz="1600" dirty="0">
                <a:solidFill>
                  <a:schemeClr val="tx1"/>
                </a:solidFill>
                <a:latin typeface="+mj-ea"/>
                <a:ea typeface="+mj-ea"/>
              </a:rPr>
              <a:t>の</a:t>
            </a:r>
            <a:r>
              <a:rPr kumimoji="1" lang="en-US" altLang="ja-JP" sz="1600" dirty="0">
                <a:solidFill>
                  <a:schemeClr val="tx1"/>
                </a:solidFill>
                <a:latin typeface="+mj-ea"/>
                <a:ea typeface="+mj-ea"/>
              </a:rPr>
              <a:t>1</a:t>
            </a:r>
            <a:r>
              <a:rPr kumimoji="1" lang="ja-JP" altLang="en-US" sz="1600" dirty="0">
                <a:solidFill>
                  <a:schemeClr val="tx1"/>
                </a:solidFill>
                <a:latin typeface="+mj-ea"/>
                <a:ea typeface="+mj-ea"/>
              </a:rPr>
              <a:t>便：</a:t>
            </a:r>
            <a:r>
              <a:rPr lang="ja-JP" altLang="en-US" sz="1600" dirty="0">
                <a:solidFill>
                  <a:schemeClr val="tx1"/>
                </a:solidFill>
                <a:latin typeface="+mj-ea"/>
                <a:ea typeface="+mj-ea"/>
                <a:cs typeface="ヒラギノ角ゴ ProN"/>
              </a:rPr>
              <a:t>ﾜｲﾔﾘﾝｸﾞﾊｰﾈｽｺﾈｸﾀなど部品が</a:t>
            </a:r>
            <a:r>
              <a:rPr lang="en-US" altLang="ja-JP" sz="1600" dirty="0">
                <a:solidFill>
                  <a:schemeClr val="tx1"/>
                </a:solidFill>
                <a:latin typeface="+mj-ea"/>
                <a:ea typeface="+mj-ea"/>
                <a:cs typeface="ヒラギノ角ゴ ProN"/>
              </a:rPr>
              <a:t>2</a:t>
            </a:r>
            <a:r>
              <a:rPr lang="ja-JP" altLang="en-US" sz="1600" dirty="0">
                <a:solidFill>
                  <a:schemeClr val="tx1"/>
                </a:solidFill>
                <a:latin typeface="+mj-ea"/>
                <a:ea typeface="+mj-ea"/>
                <a:cs typeface="ヒラギノ角ゴ ProN"/>
              </a:rPr>
              <a:t>日以上留置</a:t>
            </a:r>
            <a:endParaRPr kumimoji="1" lang="ja-JP" altLang="en-US" sz="1600" dirty="0">
              <a:solidFill>
                <a:schemeClr val="tx1"/>
              </a:solidFill>
              <a:latin typeface="+mj-ea"/>
              <a:ea typeface="+mj-ea"/>
            </a:endParaRP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
        <p:nvSpPr>
          <p:cNvPr id="26" name="テキスト ボックス 25"/>
          <p:cNvSpPr txBox="1"/>
          <p:nvPr/>
        </p:nvSpPr>
        <p:spPr>
          <a:xfrm>
            <a:off x="6879498" y="2234262"/>
            <a:ext cx="5312502" cy="1477328"/>
          </a:xfrm>
          <a:prstGeom prst="rect">
            <a:avLst/>
          </a:prstGeom>
          <a:noFill/>
          <a:effectLst/>
        </p:spPr>
        <p:txBody>
          <a:bodyPr wrap="square" rtlCol="0">
            <a:spAutoFit/>
          </a:bodyPr>
          <a:lstStyle/>
          <a:p>
            <a:r>
              <a:rPr lang="ja-JP" altLang="en-US" b="1" dirty="0"/>
              <a:t>◇結果</a:t>
            </a:r>
            <a:endParaRPr lang="en-US" altLang="ja-JP" b="1" dirty="0"/>
          </a:p>
          <a:p>
            <a:r>
              <a:rPr lang="ja-JP" altLang="en-US" dirty="0"/>
              <a:t>・</a:t>
            </a:r>
            <a:r>
              <a:rPr lang="ja-JP" altLang="en-US" dirty="0">
                <a:solidFill>
                  <a:srgbClr val="FF0000"/>
                </a:solidFill>
              </a:rPr>
              <a:t>かんばん数と作業時間はやや相関がある</a:t>
            </a:r>
            <a:endParaRPr lang="en-US" altLang="ja-JP" dirty="0">
              <a:solidFill>
                <a:srgbClr val="FF0000"/>
              </a:solidFill>
            </a:endParaRPr>
          </a:p>
          <a:p>
            <a:r>
              <a:rPr lang="ja-JP" altLang="en-US" dirty="0"/>
              <a:t>・１便と</a:t>
            </a:r>
            <a:r>
              <a:rPr lang="en-US" altLang="ja-JP" dirty="0"/>
              <a:t>2</a:t>
            </a:r>
            <a:r>
              <a:rPr lang="ja-JP" altLang="en-US" dirty="0"/>
              <a:t>便は納入量にばらつきがある</a:t>
            </a:r>
            <a:endParaRPr lang="en-US" altLang="ja-JP" dirty="0"/>
          </a:p>
          <a:p>
            <a:r>
              <a:rPr lang="ja-JP" altLang="en-US" b="1" dirty="0"/>
              <a:t>→◇相関が高くない理由</a:t>
            </a:r>
            <a:endParaRPr lang="en-US" altLang="ja-JP" b="1" dirty="0"/>
          </a:p>
          <a:p>
            <a:r>
              <a:rPr lang="ja-JP" altLang="en-US" dirty="0"/>
              <a:t>　・</a:t>
            </a:r>
            <a:r>
              <a:rPr lang="ja-JP" altLang="en-US" dirty="0">
                <a:solidFill>
                  <a:schemeClr val="accent1">
                    <a:lumMod val="60000"/>
                    <a:lumOff val="40000"/>
                  </a:schemeClr>
                </a:solidFill>
              </a:rPr>
              <a:t>複雑に要因が絡んでいる　→　次ページ検証</a:t>
            </a:r>
            <a:endParaRPr lang="en-US" altLang="ja-JP" dirty="0">
              <a:solidFill>
                <a:schemeClr val="accent1">
                  <a:lumMod val="60000"/>
                  <a:lumOff val="40000"/>
                </a:schemeClr>
              </a:solidFill>
            </a:endParaRPr>
          </a:p>
        </p:txBody>
      </p:sp>
      <p:pic>
        <p:nvPicPr>
          <p:cNvPr id="25" name="図 24"/>
          <p:cNvPicPr>
            <a:picLocks noChangeAspect="1"/>
          </p:cNvPicPr>
          <p:nvPr/>
        </p:nvPicPr>
        <p:blipFill>
          <a:blip r:embed="rId3"/>
          <a:stretch>
            <a:fillRect/>
          </a:stretch>
        </p:blipFill>
        <p:spPr>
          <a:xfrm>
            <a:off x="5372112" y="2267768"/>
            <a:ext cx="1436252" cy="1459232"/>
          </a:xfrm>
          <a:prstGeom prst="rect">
            <a:avLst/>
          </a:prstGeom>
          <a:solidFill>
            <a:schemeClr val="bg1"/>
          </a:solidFill>
        </p:spPr>
      </p:pic>
      <p:sp>
        <p:nvSpPr>
          <p:cNvPr id="7" name="楕円 6">
            <a:extLst>
              <a:ext uri="{FF2B5EF4-FFF2-40B4-BE49-F238E27FC236}">
                <a16:creationId xmlns:a16="http://schemas.microsoft.com/office/drawing/2014/main" xmlns="" id="{4E3AD0AA-5E03-4021-A673-F22C184DDA7D}"/>
              </a:ext>
            </a:extLst>
          </p:cNvPr>
          <p:cNvSpPr/>
          <p:nvPr/>
        </p:nvSpPr>
        <p:spPr>
          <a:xfrm>
            <a:off x="7435915" y="3727000"/>
            <a:ext cx="1431277" cy="572010"/>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t>かんばん数</a:t>
            </a:r>
          </a:p>
        </p:txBody>
      </p:sp>
      <p:sp>
        <p:nvSpPr>
          <p:cNvPr id="33" name="楕円 32">
            <a:extLst>
              <a:ext uri="{FF2B5EF4-FFF2-40B4-BE49-F238E27FC236}">
                <a16:creationId xmlns:a16="http://schemas.microsoft.com/office/drawing/2014/main" xmlns="" id="{E7A79069-6A42-4FFB-9AC0-B8CFFC558006}"/>
              </a:ext>
            </a:extLst>
          </p:cNvPr>
          <p:cNvSpPr/>
          <p:nvPr/>
        </p:nvSpPr>
        <p:spPr>
          <a:xfrm>
            <a:off x="9582831" y="4530092"/>
            <a:ext cx="1431277" cy="572010"/>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t>トラックの到着</a:t>
            </a:r>
          </a:p>
        </p:txBody>
      </p:sp>
      <p:sp>
        <p:nvSpPr>
          <p:cNvPr id="34" name="楕円 33">
            <a:extLst>
              <a:ext uri="{FF2B5EF4-FFF2-40B4-BE49-F238E27FC236}">
                <a16:creationId xmlns:a16="http://schemas.microsoft.com/office/drawing/2014/main" xmlns="" id="{146E35C0-7A89-42D2-94D6-2AA5EE350240}"/>
              </a:ext>
            </a:extLst>
          </p:cNvPr>
          <p:cNvSpPr/>
          <p:nvPr/>
        </p:nvSpPr>
        <p:spPr>
          <a:xfrm>
            <a:off x="7435915" y="4545294"/>
            <a:ext cx="1431277" cy="572010"/>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t>入庫作業</a:t>
            </a:r>
          </a:p>
        </p:txBody>
      </p:sp>
      <p:sp>
        <p:nvSpPr>
          <p:cNvPr id="36" name="楕円 35">
            <a:extLst>
              <a:ext uri="{FF2B5EF4-FFF2-40B4-BE49-F238E27FC236}">
                <a16:creationId xmlns:a16="http://schemas.microsoft.com/office/drawing/2014/main" xmlns="" id="{27ECBC9D-E8A1-4E61-A536-166D65AE9DAC}"/>
              </a:ext>
            </a:extLst>
          </p:cNvPr>
          <p:cNvSpPr/>
          <p:nvPr/>
        </p:nvSpPr>
        <p:spPr>
          <a:xfrm>
            <a:off x="8507388" y="5416752"/>
            <a:ext cx="1431277" cy="572010"/>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200" dirty="0"/>
              <a:t>LT</a:t>
            </a:r>
            <a:endParaRPr kumimoji="1" lang="ja-JP" altLang="en-US" sz="1200" dirty="0"/>
          </a:p>
        </p:txBody>
      </p:sp>
      <p:cxnSp>
        <p:nvCxnSpPr>
          <p:cNvPr id="38" name="直線矢印コネクタ 37">
            <a:extLst>
              <a:ext uri="{FF2B5EF4-FFF2-40B4-BE49-F238E27FC236}">
                <a16:creationId xmlns:a16="http://schemas.microsoft.com/office/drawing/2014/main" xmlns="" id="{3F52E8E5-DE0C-4590-A31E-AC624074F9F9}"/>
              </a:ext>
            </a:extLst>
          </p:cNvPr>
          <p:cNvCxnSpPr>
            <a:cxnSpLocks/>
            <a:stCxn id="7" idx="4"/>
            <a:endCxn id="34" idx="0"/>
          </p:cNvCxnSpPr>
          <p:nvPr/>
        </p:nvCxnSpPr>
        <p:spPr>
          <a:xfrm>
            <a:off x="8151554" y="4299010"/>
            <a:ext cx="0" cy="2462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xmlns="" id="{5CC4F289-065B-4833-8FF3-5C02201C3825}"/>
              </a:ext>
            </a:extLst>
          </p:cNvPr>
          <p:cNvCxnSpPr>
            <a:cxnSpLocks/>
            <a:stCxn id="33" idx="4"/>
            <a:endCxn id="36" idx="7"/>
          </p:cNvCxnSpPr>
          <p:nvPr/>
        </p:nvCxnSpPr>
        <p:spPr>
          <a:xfrm flipH="1">
            <a:off x="9729059" y="5102102"/>
            <a:ext cx="569411" cy="3984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xmlns="" id="{BD3C85BC-995A-4790-A652-1A12E673558C}"/>
              </a:ext>
            </a:extLst>
          </p:cNvPr>
          <p:cNvCxnSpPr>
            <a:cxnSpLocks/>
            <a:stCxn id="34" idx="4"/>
            <a:endCxn id="36" idx="1"/>
          </p:cNvCxnSpPr>
          <p:nvPr/>
        </p:nvCxnSpPr>
        <p:spPr>
          <a:xfrm>
            <a:off x="8151554" y="5117304"/>
            <a:ext cx="565440" cy="3832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テキスト ボックス 62">
            <a:extLst>
              <a:ext uri="{FF2B5EF4-FFF2-40B4-BE49-F238E27FC236}">
                <a16:creationId xmlns:a16="http://schemas.microsoft.com/office/drawing/2014/main" xmlns="" id="{64CD44B9-B865-4F3D-BFE0-DFC4885DAE2A}"/>
              </a:ext>
            </a:extLst>
          </p:cNvPr>
          <p:cNvSpPr txBox="1"/>
          <p:nvPr/>
        </p:nvSpPr>
        <p:spPr>
          <a:xfrm>
            <a:off x="8151553" y="6123801"/>
            <a:ext cx="3036401" cy="369332"/>
          </a:xfrm>
          <a:prstGeom prst="rect">
            <a:avLst/>
          </a:prstGeom>
          <a:noFill/>
        </p:spPr>
        <p:txBody>
          <a:bodyPr wrap="square">
            <a:spAutoFit/>
          </a:bodyPr>
          <a:lstStyle/>
          <a:p>
            <a:r>
              <a:rPr lang="ja-JP" altLang="en-US" dirty="0"/>
              <a:t>ネットワーク図イメージ</a:t>
            </a:r>
          </a:p>
        </p:txBody>
      </p:sp>
      <p:cxnSp>
        <p:nvCxnSpPr>
          <p:cNvPr id="71" name="直線矢印コネクタ 70">
            <a:extLst>
              <a:ext uri="{FF2B5EF4-FFF2-40B4-BE49-F238E27FC236}">
                <a16:creationId xmlns:a16="http://schemas.microsoft.com/office/drawing/2014/main" xmlns="" id="{497B2F50-78D4-4F1F-B407-868B4FF24089}"/>
              </a:ext>
            </a:extLst>
          </p:cNvPr>
          <p:cNvCxnSpPr>
            <a:cxnSpLocks/>
            <a:stCxn id="7" idx="5"/>
            <a:endCxn id="36" idx="0"/>
          </p:cNvCxnSpPr>
          <p:nvPr/>
        </p:nvCxnSpPr>
        <p:spPr>
          <a:xfrm>
            <a:off x="8657586" y="4215241"/>
            <a:ext cx="565441" cy="120151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6" name="楕円 75">
            <a:extLst>
              <a:ext uri="{FF2B5EF4-FFF2-40B4-BE49-F238E27FC236}">
                <a16:creationId xmlns:a16="http://schemas.microsoft.com/office/drawing/2014/main" xmlns="" id="{B99D3CE9-27B3-44EF-9912-A61BC8AF2CCC}"/>
              </a:ext>
            </a:extLst>
          </p:cNvPr>
          <p:cNvSpPr/>
          <p:nvPr/>
        </p:nvSpPr>
        <p:spPr>
          <a:xfrm>
            <a:off x="10439901" y="5308912"/>
            <a:ext cx="1431277" cy="572010"/>
          </a:xfrm>
          <a:prstGeom prst="ellipse">
            <a:avLst/>
          </a:prstGeom>
          <a:solidFill>
            <a:schemeClr val="accent5"/>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200" dirty="0"/>
              <a:t>？？</a:t>
            </a:r>
          </a:p>
        </p:txBody>
      </p:sp>
      <p:sp>
        <p:nvSpPr>
          <p:cNvPr id="77" name="吹き出し: 角を丸めた四角形 76">
            <a:extLst>
              <a:ext uri="{FF2B5EF4-FFF2-40B4-BE49-F238E27FC236}">
                <a16:creationId xmlns:a16="http://schemas.microsoft.com/office/drawing/2014/main" xmlns="" id="{05073961-E161-42BF-99A8-337A24835C3D}"/>
              </a:ext>
            </a:extLst>
          </p:cNvPr>
          <p:cNvSpPr/>
          <p:nvPr/>
        </p:nvSpPr>
        <p:spPr>
          <a:xfrm>
            <a:off x="9017390" y="3721837"/>
            <a:ext cx="2605278" cy="686815"/>
          </a:xfrm>
          <a:prstGeom prst="wedgeRoundRectCallout">
            <a:avLst>
              <a:gd name="adj1" fmla="val -50584"/>
              <a:gd name="adj2" fmla="val 114930"/>
              <a:gd name="adj3" fmla="val 16667"/>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この考えは安易</a:t>
            </a:r>
            <a:r>
              <a:rPr lang="ja-JP" altLang="en-US" dirty="0"/>
              <a:t>。。</a:t>
            </a:r>
            <a:endParaRPr kumimoji="1" lang="ja-JP" altLang="en-US" dirty="0"/>
          </a:p>
        </p:txBody>
      </p:sp>
    </p:spTree>
    <p:extLst>
      <p:ext uri="{BB962C8B-B14F-4D97-AF65-F5344CB8AC3E}">
        <p14:creationId xmlns:p14="http://schemas.microsoft.com/office/powerpoint/2010/main" val="1951726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57F6921E-9390-4464-95A3-7B7850B397A8}"/>
              </a:ext>
            </a:extLst>
          </p:cNvPr>
          <p:cNvSpPr>
            <a:spLocks noGrp="1"/>
          </p:cNvSpPr>
          <p:nvPr>
            <p:ph type="body" sz="quarter" idx="18"/>
          </p:nvPr>
        </p:nvSpPr>
        <p:spPr/>
        <p:txBody>
          <a:bodyPr/>
          <a:lstStyle/>
          <a:p>
            <a:r>
              <a:rPr kumimoji="1" lang="ja-JP" altLang="en-US" dirty="0"/>
              <a:t>◇目的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800" b="0" i="0" u="none" strike="noStrike" kern="1200" cap="none" spc="0" normalizeH="0" baseline="0" noProof="0" dirty="0">
                <a:ln>
                  <a:noFill/>
                </a:ln>
                <a:solidFill>
                  <a:srgbClr val="333333"/>
                </a:solidFill>
                <a:effectLst/>
                <a:uLnTx/>
                <a:uFillTx/>
                <a:latin typeface="メイリオ" panose="020B0604030504040204" pitchFamily="50" charset="-128"/>
                <a:ea typeface="メイリオ" panose="020B0604030504040204" pitchFamily="50" charset="-128"/>
              </a:rPr>
              <a:t>LT</a:t>
            </a:r>
            <a:r>
              <a:rPr kumimoji="1" lang="ja-JP" altLang="en-US" sz="1800" b="0" i="0" u="none" strike="noStrike" kern="1200" cap="none" spc="0" normalizeH="0" baseline="0" noProof="0" dirty="0">
                <a:ln>
                  <a:noFill/>
                </a:ln>
                <a:solidFill>
                  <a:srgbClr val="333333"/>
                </a:solidFill>
                <a:effectLst/>
                <a:uLnTx/>
                <a:uFillTx/>
                <a:latin typeface="メイリオ" panose="020B0604030504040204" pitchFamily="50" charset="-128"/>
                <a:ea typeface="メイリオ" panose="020B0604030504040204" pitchFamily="50" charset="-128"/>
              </a:rPr>
              <a:t>が伸びるのが、「トラックの遅れが原因なのか」それとも「入庫作業の遅れ」が原因なのかを調べる</a:t>
            </a:r>
            <a:endParaRPr kumimoji="1" lang="en-US" altLang="ja-JP" sz="1800" b="0" i="0" u="none" strike="noStrike" kern="1200" cap="none" spc="0" normalizeH="0" baseline="0" noProof="0" dirty="0">
              <a:ln>
                <a:noFill/>
              </a:ln>
              <a:solidFill>
                <a:srgbClr val="333333"/>
              </a:solidFill>
              <a:effectLst/>
              <a:uLnTx/>
              <a:uFillTx/>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ja-JP" sz="1800"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800" b="0" i="0" u="none" strike="noStrike" kern="1200" cap="none" spc="0" normalizeH="0" baseline="0" noProof="0" dirty="0">
                <a:ln>
                  <a:noFill/>
                </a:ln>
                <a:solidFill>
                  <a:srgbClr val="333333"/>
                </a:solidFill>
                <a:effectLst/>
                <a:uLnTx/>
                <a:uFillTx/>
              </a:rPr>
              <a:t>かんばん数が多い</a:t>
            </a:r>
            <a:endParaRPr kumimoji="1" lang="en-US" altLang="ja-JP" sz="1800" b="0" i="0" u="none" strike="noStrike" kern="1200" cap="none" spc="0" normalizeH="0" baseline="0" noProof="0" dirty="0">
              <a:ln>
                <a:noFill/>
              </a:ln>
              <a:solidFill>
                <a:srgbClr val="333333"/>
              </a:solidFill>
              <a:effectLst/>
              <a:uLnTx/>
              <a:uFillTx/>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en-US" altLang="ja-JP" sz="1800" b="0" i="0" u="none" strike="noStrike" kern="1200" cap="none" spc="0" normalizeH="0" baseline="0" noProof="0" dirty="0">
                <a:ln>
                  <a:noFill/>
                </a:ln>
                <a:solidFill>
                  <a:srgbClr val="333333"/>
                </a:solidFill>
                <a:effectLst/>
                <a:uLnTx/>
                <a:uFillTx/>
              </a:rPr>
              <a:t>┠</a:t>
            </a:r>
            <a:r>
              <a:rPr kumimoji="1" lang="ja-JP" altLang="en-US" sz="1800" b="0" i="0" u="none" strike="noStrike" kern="1200" cap="none" spc="0" normalizeH="0" baseline="0" noProof="0" dirty="0">
                <a:ln>
                  <a:noFill/>
                </a:ln>
                <a:solidFill>
                  <a:srgbClr val="333333"/>
                </a:solidFill>
                <a:effectLst/>
                <a:uLnTx/>
                <a:uFillTx/>
              </a:rPr>
              <a:t>物流</a:t>
            </a:r>
            <a:r>
              <a:rPr kumimoji="1" lang="en-US" altLang="ja-JP" sz="1800" b="0" i="0" u="none" strike="noStrike" kern="1200" cap="none" spc="0" normalizeH="0" baseline="0" noProof="0" dirty="0">
                <a:ln>
                  <a:noFill/>
                </a:ln>
                <a:solidFill>
                  <a:srgbClr val="333333"/>
                </a:solidFill>
                <a:effectLst/>
                <a:uLnTx/>
                <a:uFillTx/>
              </a:rPr>
              <a:t>C</a:t>
            </a:r>
            <a:r>
              <a:rPr lang="ja-JP" altLang="en-US" sz="1800" b="0" dirty="0"/>
              <a:t>内の搬送作業に時間がかかる　→　トラックが遅れる？</a:t>
            </a:r>
            <a:endParaRPr kumimoji="1" lang="en-US" altLang="ja-JP" sz="1800" b="0" i="0" u="none" strike="noStrike" kern="1200" cap="none" spc="0" normalizeH="0" baseline="0" noProof="0" dirty="0">
              <a:ln>
                <a:noFill/>
              </a:ln>
              <a:solidFill>
                <a:srgbClr val="333333"/>
              </a:solidFill>
              <a:effectLst/>
              <a:uLnTx/>
              <a:uFillTx/>
            </a:endParaRPr>
          </a:p>
          <a:p>
            <a:r>
              <a:rPr lang="en-US" altLang="ja-JP" sz="1800" b="0" dirty="0"/>
              <a:t>┗</a:t>
            </a:r>
            <a:r>
              <a:rPr lang="ja-JP" altLang="en-US" sz="1800" b="0" dirty="0"/>
              <a:t>入庫作業に時間がかかる</a:t>
            </a:r>
            <a:endParaRPr lang="en-US" altLang="ja-JP" sz="1800" b="0" dirty="0"/>
          </a:p>
          <a:p>
            <a:endParaRPr lang="en-US" altLang="ja-JP" dirty="0"/>
          </a:p>
          <a:p>
            <a:r>
              <a:rPr kumimoji="1" lang="ja-JP" altLang="en-US" dirty="0"/>
              <a:t>◇分析方法</a:t>
            </a:r>
          </a:p>
        </p:txBody>
      </p:sp>
      <p:sp>
        <p:nvSpPr>
          <p:cNvPr id="3" name="テキスト プレースホルダー 2">
            <a:extLst>
              <a:ext uri="{FF2B5EF4-FFF2-40B4-BE49-F238E27FC236}">
                <a16:creationId xmlns:a16="http://schemas.microsoft.com/office/drawing/2014/main" xmlns="" id="{DA6545EC-3CDB-4941-8502-5B54D6D81E91}"/>
              </a:ext>
            </a:extLst>
          </p:cNvPr>
          <p:cNvSpPr>
            <a:spLocks noGrp="1"/>
          </p:cNvSpPr>
          <p:nvPr>
            <p:ph type="body" sz="quarter" idx="20"/>
          </p:nvPr>
        </p:nvSpPr>
        <p:spPr/>
        <p:txBody>
          <a:bodyPr/>
          <a:lstStyle/>
          <a:p>
            <a:r>
              <a:rPr kumimoji="1" lang="ja-JP" altLang="en-US" dirty="0"/>
              <a:t>詳細分析</a:t>
            </a:r>
            <a:r>
              <a:rPr lang="ja-JP" altLang="en-US" b="0" dirty="0">
                <a:solidFill>
                  <a:schemeClr val="tx1"/>
                </a:solidFill>
              </a:rPr>
              <a:t>❷</a:t>
            </a:r>
            <a:endParaRPr lang="ja-JP" altLang="en-US" dirty="0"/>
          </a:p>
          <a:p>
            <a:endParaRPr kumimoji="1" lang="ja-JP" altLang="en-US" dirty="0"/>
          </a:p>
        </p:txBody>
      </p:sp>
      <p:sp>
        <p:nvSpPr>
          <p:cNvPr id="4" name="日付プレースホルダー 3">
            <a:extLst>
              <a:ext uri="{FF2B5EF4-FFF2-40B4-BE49-F238E27FC236}">
                <a16:creationId xmlns:a16="http://schemas.microsoft.com/office/drawing/2014/main" xmlns="" id="{9B060E93-7C6B-42E3-B764-9CA1E19FD0DE}"/>
              </a:ext>
            </a:extLst>
          </p:cNvPr>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pic>
        <p:nvPicPr>
          <p:cNvPr id="5" name="図 4"/>
          <p:cNvPicPr>
            <a:picLocks noChangeAspect="1"/>
          </p:cNvPicPr>
          <p:nvPr/>
        </p:nvPicPr>
        <p:blipFill>
          <a:blip r:embed="rId2"/>
          <a:stretch>
            <a:fillRect/>
          </a:stretch>
        </p:blipFill>
        <p:spPr>
          <a:xfrm>
            <a:off x="546819" y="3227294"/>
            <a:ext cx="5406452" cy="3026382"/>
          </a:xfrm>
          <a:prstGeom prst="rect">
            <a:avLst/>
          </a:prstGeom>
        </p:spPr>
      </p:pic>
      <p:sp>
        <p:nvSpPr>
          <p:cNvPr id="6" name="正方形/長方形 5"/>
          <p:cNvSpPr/>
          <p:nvPr/>
        </p:nvSpPr>
        <p:spPr>
          <a:xfrm>
            <a:off x="954469" y="3388694"/>
            <a:ext cx="669396" cy="2620192"/>
          </a:xfrm>
          <a:prstGeom prst="rect">
            <a:avLst/>
          </a:prstGeom>
          <a:solidFill>
            <a:srgbClr val="FFFF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p:nvSpPr>
        <p:spPr>
          <a:xfrm>
            <a:off x="1643568" y="3349442"/>
            <a:ext cx="2863698" cy="2620192"/>
          </a:xfrm>
          <a:prstGeom prst="rect">
            <a:avLst/>
          </a:prstGeom>
          <a:solidFill>
            <a:srgbClr val="405395">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4496857" y="3341418"/>
            <a:ext cx="731895" cy="2620192"/>
          </a:xfrm>
          <a:prstGeom prst="rect">
            <a:avLst/>
          </a:prstGeom>
          <a:solidFill>
            <a:schemeClr val="accent6">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p:nvSpPr>
        <p:spPr>
          <a:xfrm>
            <a:off x="6472690" y="3547169"/>
            <a:ext cx="4883956" cy="2308324"/>
          </a:xfrm>
          <a:prstGeom prst="rect">
            <a:avLst/>
          </a:prstGeom>
        </p:spPr>
        <p:txBody>
          <a:bodyPr wrap="square">
            <a:spAutoFit/>
          </a:bodyPr>
          <a:lstStyle/>
          <a:p>
            <a:pPr lvl="0">
              <a:defRPr/>
            </a:pPr>
            <a:r>
              <a:rPr lang="ja-JP" altLang="en-US" dirty="0"/>
              <a:t>アイデア</a:t>
            </a:r>
            <a:endParaRPr lang="en-US" altLang="ja-JP" dirty="0"/>
          </a:p>
          <a:p>
            <a:pPr lvl="0">
              <a:defRPr/>
            </a:pPr>
            <a:endParaRPr lang="en-US" altLang="ja-JP" dirty="0"/>
          </a:p>
          <a:p>
            <a:pPr lvl="0">
              <a:defRPr/>
            </a:pPr>
            <a:r>
              <a:rPr lang="ja-JP" altLang="en-US" dirty="0"/>
              <a:t>入庫数の山がどこにあるかで早着遅着なのか判断する</a:t>
            </a:r>
            <a:endParaRPr lang="en-US" altLang="ja-JP" dirty="0"/>
          </a:p>
          <a:p>
            <a:pPr lvl="0">
              <a:defRPr/>
            </a:pPr>
            <a:endParaRPr lang="en-US" altLang="ja-JP" dirty="0"/>
          </a:p>
          <a:p>
            <a:pPr lvl="0">
              <a:defRPr/>
            </a:pPr>
            <a:r>
              <a:rPr lang="ja-JP" altLang="en-US" dirty="0"/>
              <a:t>黄色：工場到着日時前の１時間</a:t>
            </a:r>
            <a:endParaRPr lang="en-US" altLang="ja-JP" dirty="0"/>
          </a:p>
          <a:p>
            <a:pPr lvl="0">
              <a:defRPr/>
            </a:pPr>
            <a:r>
              <a:rPr lang="ja-JP" altLang="en-US" dirty="0"/>
              <a:t>青：入庫基準滞留時間</a:t>
            </a:r>
            <a:endParaRPr lang="en-US" altLang="ja-JP" dirty="0"/>
          </a:p>
          <a:p>
            <a:pPr lvl="0">
              <a:defRPr/>
            </a:pPr>
            <a:r>
              <a:rPr lang="ja-JP" altLang="en-US" dirty="0"/>
              <a:t>赤：入庫基準滞留時間外</a:t>
            </a:r>
            <a:endParaRPr lang="en-US" altLang="ja-JP" dirty="0"/>
          </a:p>
        </p:txBody>
      </p:sp>
      <p:sp>
        <p:nvSpPr>
          <p:cNvPr id="10" name="正方形/長方形 9"/>
          <p:cNvSpPr/>
          <p:nvPr/>
        </p:nvSpPr>
        <p:spPr>
          <a:xfrm>
            <a:off x="27579" y="4437012"/>
            <a:ext cx="415498" cy="923330"/>
          </a:xfrm>
          <a:prstGeom prst="rect">
            <a:avLst/>
          </a:prstGeom>
        </p:spPr>
        <p:txBody>
          <a:bodyPr wrap="none">
            <a:spAutoFit/>
          </a:bodyPr>
          <a:lstStyle/>
          <a:p>
            <a:pPr lvl="0">
              <a:defRPr/>
            </a:pPr>
            <a:r>
              <a:rPr lang="ja-JP" altLang="en-US" dirty="0"/>
              <a:t>入</a:t>
            </a:r>
            <a:endParaRPr lang="en-US" altLang="ja-JP" dirty="0"/>
          </a:p>
          <a:p>
            <a:pPr lvl="0">
              <a:defRPr/>
            </a:pPr>
            <a:r>
              <a:rPr lang="ja-JP" altLang="en-US" dirty="0"/>
              <a:t>庫</a:t>
            </a:r>
            <a:endParaRPr lang="en-US" altLang="ja-JP" dirty="0"/>
          </a:p>
          <a:p>
            <a:pPr lvl="0">
              <a:defRPr/>
            </a:pPr>
            <a:r>
              <a:rPr lang="ja-JP" altLang="en-US" dirty="0"/>
              <a:t>数</a:t>
            </a:r>
            <a:endParaRPr lang="en-US" altLang="ja-JP" dirty="0"/>
          </a:p>
        </p:txBody>
      </p:sp>
    </p:spTree>
    <p:extLst>
      <p:ext uri="{BB962C8B-B14F-4D97-AF65-F5344CB8AC3E}">
        <p14:creationId xmlns:p14="http://schemas.microsoft.com/office/powerpoint/2010/main" val="2674491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en-US" altLang="ja-JP" sz="1800" dirty="0"/>
              <a:t>◇</a:t>
            </a:r>
            <a:r>
              <a:rPr kumimoji="1" lang="ja-JP" altLang="en-US" sz="1800" dirty="0"/>
              <a:t>結果</a:t>
            </a:r>
            <a:endParaRPr kumimoji="1" lang="en-US" altLang="ja-JP" sz="1800" dirty="0"/>
          </a:p>
          <a:p>
            <a:r>
              <a:rPr lang="ja-JP" altLang="en-US" sz="1800" b="0" dirty="0"/>
              <a:t>想定と異なる結果。便毎にピーク位置が違う（毎回</a:t>
            </a:r>
            <a:endParaRPr kumimoji="1" lang="en-US" altLang="ja-JP" sz="1800" dirty="0"/>
          </a:p>
          <a:p>
            <a:endParaRPr kumimoji="1" lang="ja-JP" altLang="en-US" dirty="0"/>
          </a:p>
        </p:txBody>
      </p:sp>
      <p:sp>
        <p:nvSpPr>
          <p:cNvPr id="3" name="テキスト プレースホルダー 2"/>
          <p:cNvSpPr>
            <a:spLocks noGrp="1"/>
          </p:cNvSpPr>
          <p:nvPr>
            <p:ph type="body" sz="quarter" idx="20"/>
          </p:nvPr>
        </p:nvSpPr>
        <p:spPr/>
        <p:txBody>
          <a:bodyPr/>
          <a:lstStyle/>
          <a:p>
            <a:endParaRPr kumimoji="1" lang="ja-JP" altLang="en-US"/>
          </a:p>
        </p:txBody>
      </p:sp>
      <p:pic>
        <p:nvPicPr>
          <p:cNvPr id="5" name="図 4"/>
          <p:cNvPicPr>
            <a:picLocks noChangeAspect="1"/>
          </p:cNvPicPr>
          <p:nvPr/>
        </p:nvPicPr>
        <p:blipFill>
          <a:blip r:embed="rId2"/>
          <a:stretch>
            <a:fillRect/>
          </a:stretch>
        </p:blipFill>
        <p:spPr>
          <a:xfrm>
            <a:off x="442521" y="1508518"/>
            <a:ext cx="7877138" cy="3631857"/>
          </a:xfrm>
          <a:prstGeom prst="rect">
            <a:avLst/>
          </a:prstGeom>
        </p:spPr>
      </p:pic>
      <p:sp>
        <p:nvSpPr>
          <p:cNvPr id="7" name="正方形/長方形 6"/>
          <p:cNvSpPr/>
          <p:nvPr/>
        </p:nvSpPr>
        <p:spPr>
          <a:xfrm>
            <a:off x="839966" y="1650119"/>
            <a:ext cx="769968" cy="2620192"/>
          </a:xfrm>
          <a:prstGeom prst="rect">
            <a:avLst/>
          </a:prstGeom>
          <a:solidFill>
            <a:srgbClr val="FFFF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1612339" y="1652508"/>
            <a:ext cx="2997471" cy="2620192"/>
          </a:xfrm>
          <a:prstGeom prst="rect">
            <a:avLst/>
          </a:prstGeom>
          <a:solidFill>
            <a:srgbClr val="405395">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p:nvSpPr>
        <p:spPr>
          <a:xfrm>
            <a:off x="4604623" y="1654897"/>
            <a:ext cx="2997471" cy="2620192"/>
          </a:xfrm>
          <a:prstGeom prst="rect">
            <a:avLst/>
          </a:prstGeom>
          <a:solidFill>
            <a:schemeClr val="accent6">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テキスト ボックス 11"/>
          <p:cNvSpPr txBox="1"/>
          <p:nvPr/>
        </p:nvSpPr>
        <p:spPr>
          <a:xfrm>
            <a:off x="8339658" y="1494208"/>
            <a:ext cx="3512356" cy="3139321"/>
          </a:xfrm>
          <a:prstGeom prst="rect">
            <a:avLst/>
          </a:prstGeom>
          <a:noFill/>
          <a:effectLst/>
        </p:spPr>
        <p:txBody>
          <a:bodyPr wrap="square" rtlCol="0">
            <a:spAutoFit/>
          </a:bodyPr>
          <a:lstStyle/>
          <a:p>
            <a:r>
              <a:rPr lang="ja-JP" altLang="en-US" dirty="0"/>
              <a:t>・</a:t>
            </a:r>
            <a:r>
              <a:rPr lang="en-US" altLang="ja-JP" dirty="0"/>
              <a:t>1</a:t>
            </a:r>
            <a:r>
              <a:rPr lang="ja-JP" altLang="en-US" dirty="0"/>
              <a:t>便と</a:t>
            </a:r>
            <a:r>
              <a:rPr lang="en-US" altLang="ja-JP" dirty="0"/>
              <a:t>6</a:t>
            </a:r>
            <a:r>
              <a:rPr lang="ja-JP" altLang="en-US" dirty="0"/>
              <a:t>便は工場到着日時の</a:t>
            </a:r>
            <a:r>
              <a:rPr lang="en-US" altLang="ja-JP" dirty="0"/>
              <a:t>1</a:t>
            </a:r>
            <a:r>
              <a:rPr lang="ja-JP" altLang="en-US" dirty="0"/>
              <a:t>時間前から</a:t>
            </a:r>
            <a:r>
              <a:rPr lang="en-US" altLang="ja-JP" dirty="0"/>
              <a:t>1</a:t>
            </a:r>
            <a:r>
              <a:rPr lang="ja-JP" altLang="en-US" dirty="0"/>
              <a:t>時間後までの入庫が多い。</a:t>
            </a:r>
            <a:endParaRPr lang="en-US" altLang="ja-JP" dirty="0"/>
          </a:p>
          <a:p>
            <a:r>
              <a:rPr lang="en-US" altLang="ja-JP" dirty="0"/>
              <a:t>→</a:t>
            </a:r>
            <a:r>
              <a:rPr lang="ja-JP" altLang="en-US" dirty="0"/>
              <a:t>早着が多い？</a:t>
            </a:r>
            <a:r>
              <a:rPr lang="ja-JP" altLang="en-US" dirty="0">
                <a:solidFill>
                  <a:srgbClr val="FF0000"/>
                </a:solidFill>
              </a:rPr>
              <a:t>早着が多いため、</a:t>
            </a:r>
            <a:r>
              <a:rPr lang="en-US" altLang="ja-JP" dirty="0">
                <a:solidFill>
                  <a:srgbClr val="FF0000"/>
                </a:solidFill>
              </a:rPr>
              <a:t>LT</a:t>
            </a:r>
            <a:r>
              <a:rPr lang="ja-JP" altLang="en-US" dirty="0">
                <a:solidFill>
                  <a:srgbClr val="FF0000"/>
                </a:solidFill>
              </a:rPr>
              <a:t>が短くなっていた可能性がある</a:t>
            </a:r>
            <a:endParaRPr lang="en-US" altLang="ja-JP" dirty="0">
              <a:solidFill>
                <a:srgbClr val="FF0000"/>
              </a:solidFill>
            </a:endParaRPr>
          </a:p>
          <a:p>
            <a:endParaRPr lang="en-US" altLang="ja-JP" dirty="0"/>
          </a:p>
          <a:p>
            <a:r>
              <a:rPr lang="ja-JP" altLang="en-US" dirty="0"/>
              <a:t>・</a:t>
            </a:r>
            <a:r>
              <a:rPr lang="en-US" altLang="ja-JP" dirty="0"/>
              <a:t>4</a:t>
            </a:r>
            <a:r>
              <a:rPr lang="ja-JP" altLang="en-US" dirty="0"/>
              <a:t>便と</a:t>
            </a:r>
            <a:r>
              <a:rPr lang="en-US" altLang="ja-JP" dirty="0"/>
              <a:t>5</a:t>
            </a:r>
            <a:r>
              <a:rPr lang="ja-JP" altLang="en-US" dirty="0"/>
              <a:t>便は工場到着日時の</a:t>
            </a:r>
            <a:r>
              <a:rPr lang="en-US" altLang="ja-JP" dirty="0"/>
              <a:t>1-2</a:t>
            </a:r>
            <a:r>
              <a:rPr lang="ja-JP" altLang="en-US" dirty="0"/>
              <a:t>時間後から入庫が多い。荷下ろしが</a:t>
            </a:r>
            <a:r>
              <a:rPr lang="en-US" altLang="ja-JP" dirty="0"/>
              <a:t>1</a:t>
            </a:r>
            <a:r>
              <a:rPr lang="ja-JP" altLang="en-US" dirty="0"/>
              <a:t>時間だとすると正常。</a:t>
            </a:r>
            <a:endParaRPr lang="en-US" altLang="ja-JP" dirty="0"/>
          </a:p>
          <a:p>
            <a:endParaRPr lang="en-US" altLang="ja-JP"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pic>
        <p:nvPicPr>
          <p:cNvPr id="20" name="図 19"/>
          <p:cNvPicPr>
            <a:picLocks noChangeAspect="1"/>
          </p:cNvPicPr>
          <p:nvPr/>
        </p:nvPicPr>
        <p:blipFill>
          <a:blip r:embed="rId3"/>
          <a:stretch>
            <a:fillRect/>
          </a:stretch>
        </p:blipFill>
        <p:spPr>
          <a:xfrm>
            <a:off x="429982" y="5194024"/>
            <a:ext cx="10939552" cy="1087107"/>
          </a:xfrm>
          <a:prstGeom prst="rect">
            <a:avLst/>
          </a:prstGeom>
        </p:spPr>
      </p:pic>
      <p:sp>
        <p:nvSpPr>
          <p:cNvPr id="6" name="正方形/長方形 5">
            <a:extLst>
              <a:ext uri="{FF2B5EF4-FFF2-40B4-BE49-F238E27FC236}">
                <a16:creationId xmlns:a16="http://schemas.microsoft.com/office/drawing/2014/main" xmlns="" id="{5E0B03BF-6F6E-4467-BDF1-6648C09152F6}"/>
              </a:ext>
            </a:extLst>
          </p:cNvPr>
          <p:cNvSpPr/>
          <p:nvPr/>
        </p:nvSpPr>
        <p:spPr>
          <a:xfrm>
            <a:off x="6589295" y="256473"/>
            <a:ext cx="3140242" cy="914400"/>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日付を入れてトラックの早着の実績が分かる</a:t>
            </a:r>
            <a:endParaRPr kumimoji="1" lang="en-US" altLang="ja-JP" dirty="0"/>
          </a:p>
          <a:p>
            <a:pPr algn="ctr"/>
            <a:endParaRPr lang="en-US" altLang="ja-JP" dirty="0"/>
          </a:p>
          <a:p>
            <a:pPr algn="ctr"/>
            <a:r>
              <a:rPr kumimoji="1" lang="ja-JP" altLang="en-US" dirty="0"/>
              <a:t>かんばんで割る</a:t>
            </a:r>
            <a:endParaRPr kumimoji="1" lang="en-US" altLang="ja-JP" dirty="0"/>
          </a:p>
          <a:p>
            <a:pPr algn="ctr"/>
            <a:r>
              <a:rPr lang="ja-JP" altLang="en-US" dirty="0"/>
              <a:t>作業人数とロボットの力を見る</a:t>
            </a:r>
            <a:endParaRPr kumimoji="1" lang="en-US" altLang="ja-JP" dirty="0"/>
          </a:p>
        </p:txBody>
      </p:sp>
    </p:spTree>
    <p:extLst>
      <p:ext uri="{BB962C8B-B14F-4D97-AF65-F5344CB8AC3E}">
        <p14:creationId xmlns:p14="http://schemas.microsoft.com/office/powerpoint/2010/main" val="2699742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C7F64AAC-85CA-444E-A79A-5DCA97B0D6BA}"/>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E142C062-98CD-4090-8D88-D96F97F6A98E}"/>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1831D08C-8A24-448B-93F4-6DA48F877C20}"/>
              </a:ext>
            </a:extLst>
          </p:cNvPr>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pic>
        <p:nvPicPr>
          <p:cNvPr id="8" name="図 7">
            <a:extLst>
              <a:ext uri="{FF2B5EF4-FFF2-40B4-BE49-F238E27FC236}">
                <a16:creationId xmlns:a16="http://schemas.microsoft.com/office/drawing/2014/main" xmlns="" id="{9D9D5A8B-7949-4E82-9B39-68D17B8B4A67}"/>
              </a:ext>
            </a:extLst>
          </p:cNvPr>
          <p:cNvPicPr>
            <a:picLocks noChangeAspect="1"/>
          </p:cNvPicPr>
          <p:nvPr/>
        </p:nvPicPr>
        <p:blipFill>
          <a:blip r:embed="rId2"/>
          <a:stretch>
            <a:fillRect/>
          </a:stretch>
        </p:blipFill>
        <p:spPr>
          <a:xfrm>
            <a:off x="443077" y="767396"/>
            <a:ext cx="4295977" cy="2107337"/>
          </a:xfrm>
          <a:prstGeom prst="rect">
            <a:avLst/>
          </a:prstGeom>
        </p:spPr>
      </p:pic>
      <p:pic>
        <p:nvPicPr>
          <p:cNvPr id="9" name="図 8">
            <a:extLst>
              <a:ext uri="{FF2B5EF4-FFF2-40B4-BE49-F238E27FC236}">
                <a16:creationId xmlns:a16="http://schemas.microsoft.com/office/drawing/2014/main" xmlns="" id="{FE021844-B45D-4830-AD9E-40C1BC2AB8BA}"/>
              </a:ext>
            </a:extLst>
          </p:cNvPr>
          <p:cNvPicPr>
            <a:picLocks noChangeAspect="1"/>
          </p:cNvPicPr>
          <p:nvPr/>
        </p:nvPicPr>
        <p:blipFill>
          <a:blip r:embed="rId3"/>
          <a:stretch>
            <a:fillRect/>
          </a:stretch>
        </p:blipFill>
        <p:spPr>
          <a:xfrm>
            <a:off x="5377874" y="767396"/>
            <a:ext cx="1436252" cy="1459232"/>
          </a:xfrm>
          <a:prstGeom prst="rect">
            <a:avLst/>
          </a:prstGeom>
          <a:solidFill>
            <a:schemeClr val="bg1"/>
          </a:solidFill>
        </p:spPr>
      </p:pic>
      <p:pic>
        <p:nvPicPr>
          <p:cNvPr id="11" name="図 10">
            <a:extLst>
              <a:ext uri="{FF2B5EF4-FFF2-40B4-BE49-F238E27FC236}">
                <a16:creationId xmlns:a16="http://schemas.microsoft.com/office/drawing/2014/main" xmlns="" id="{829F5140-DD2A-4171-BF3E-5B40959212E6}"/>
              </a:ext>
            </a:extLst>
          </p:cNvPr>
          <p:cNvPicPr>
            <a:picLocks noChangeAspect="1"/>
          </p:cNvPicPr>
          <p:nvPr/>
        </p:nvPicPr>
        <p:blipFill>
          <a:blip r:embed="rId4"/>
          <a:stretch>
            <a:fillRect/>
          </a:stretch>
        </p:blipFill>
        <p:spPr>
          <a:xfrm>
            <a:off x="534364" y="3049390"/>
            <a:ext cx="3988778" cy="1964125"/>
          </a:xfrm>
          <a:prstGeom prst="rect">
            <a:avLst/>
          </a:prstGeom>
        </p:spPr>
      </p:pic>
      <p:pic>
        <p:nvPicPr>
          <p:cNvPr id="13" name="図 12">
            <a:extLst>
              <a:ext uri="{FF2B5EF4-FFF2-40B4-BE49-F238E27FC236}">
                <a16:creationId xmlns:a16="http://schemas.microsoft.com/office/drawing/2014/main" xmlns="" id="{DB823CDC-EDA5-4722-9CC2-A0AFE6BE03AE}"/>
              </a:ext>
            </a:extLst>
          </p:cNvPr>
          <p:cNvPicPr>
            <a:picLocks noChangeAspect="1"/>
          </p:cNvPicPr>
          <p:nvPr/>
        </p:nvPicPr>
        <p:blipFill>
          <a:blip r:embed="rId5"/>
          <a:stretch>
            <a:fillRect/>
          </a:stretch>
        </p:blipFill>
        <p:spPr>
          <a:xfrm>
            <a:off x="523534" y="5159883"/>
            <a:ext cx="3999608" cy="1940853"/>
          </a:xfrm>
          <a:prstGeom prst="rect">
            <a:avLst/>
          </a:prstGeom>
        </p:spPr>
      </p:pic>
      <p:pic>
        <p:nvPicPr>
          <p:cNvPr id="15" name="図 14">
            <a:extLst>
              <a:ext uri="{FF2B5EF4-FFF2-40B4-BE49-F238E27FC236}">
                <a16:creationId xmlns:a16="http://schemas.microsoft.com/office/drawing/2014/main" xmlns="" id="{D3775FD0-A17A-421B-8C61-23BE077F29AF}"/>
              </a:ext>
            </a:extLst>
          </p:cNvPr>
          <p:cNvPicPr>
            <a:picLocks noChangeAspect="1"/>
          </p:cNvPicPr>
          <p:nvPr/>
        </p:nvPicPr>
        <p:blipFill>
          <a:blip r:embed="rId6"/>
          <a:stretch>
            <a:fillRect/>
          </a:stretch>
        </p:blipFill>
        <p:spPr>
          <a:xfrm>
            <a:off x="7304990" y="767396"/>
            <a:ext cx="4151719" cy="2019159"/>
          </a:xfrm>
          <a:prstGeom prst="rect">
            <a:avLst/>
          </a:prstGeom>
        </p:spPr>
      </p:pic>
      <p:pic>
        <p:nvPicPr>
          <p:cNvPr id="17" name="図 16">
            <a:extLst>
              <a:ext uri="{FF2B5EF4-FFF2-40B4-BE49-F238E27FC236}">
                <a16:creationId xmlns:a16="http://schemas.microsoft.com/office/drawing/2014/main" xmlns="" id="{3AD03FA6-78F6-459D-9BDA-3C85F6FE496E}"/>
              </a:ext>
            </a:extLst>
          </p:cNvPr>
          <p:cNvPicPr>
            <a:picLocks noChangeAspect="1"/>
          </p:cNvPicPr>
          <p:nvPr/>
        </p:nvPicPr>
        <p:blipFill>
          <a:blip r:embed="rId7"/>
          <a:stretch>
            <a:fillRect/>
          </a:stretch>
        </p:blipFill>
        <p:spPr>
          <a:xfrm>
            <a:off x="7304990" y="2970829"/>
            <a:ext cx="4143153" cy="2043498"/>
          </a:xfrm>
          <a:prstGeom prst="rect">
            <a:avLst/>
          </a:prstGeom>
        </p:spPr>
      </p:pic>
      <p:pic>
        <p:nvPicPr>
          <p:cNvPr id="19" name="図 18">
            <a:extLst>
              <a:ext uri="{FF2B5EF4-FFF2-40B4-BE49-F238E27FC236}">
                <a16:creationId xmlns:a16="http://schemas.microsoft.com/office/drawing/2014/main" xmlns="" id="{E6DFC3A5-2134-420F-810A-40F875A5FC1C}"/>
              </a:ext>
            </a:extLst>
          </p:cNvPr>
          <p:cNvPicPr>
            <a:picLocks noChangeAspect="1"/>
          </p:cNvPicPr>
          <p:nvPr/>
        </p:nvPicPr>
        <p:blipFill>
          <a:blip r:embed="rId8"/>
          <a:stretch>
            <a:fillRect/>
          </a:stretch>
        </p:blipFill>
        <p:spPr>
          <a:xfrm>
            <a:off x="7130561" y="5377563"/>
            <a:ext cx="4797669" cy="2318386"/>
          </a:xfrm>
          <a:prstGeom prst="rect">
            <a:avLst/>
          </a:prstGeom>
        </p:spPr>
      </p:pic>
      <p:pic>
        <p:nvPicPr>
          <p:cNvPr id="20" name="図 19">
            <a:extLst>
              <a:ext uri="{FF2B5EF4-FFF2-40B4-BE49-F238E27FC236}">
                <a16:creationId xmlns:a16="http://schemas.microsoft.com/office/drawing/2014/main" xmlns="" id="{57EB931B-6017-492D-A957-2BAE7CC8959D}"/>
              </a:ext>
            </a:extLst>
          </p:cNvPr>
          <p:cNvPicPr>
            <a:picLocks noChangeAspect="1"/>
          </p:cNvPicPr>
          <p:nvPr/>
        </p:nvPicPr>
        <p:blipFill>
          <a:blip r:embed="rId9"/>
          <a:stretch>
            <a:fillRect/>
          </a:stretch>
        </p:blipFill>
        <p:spPr>
          <a:xfrm>
            <a:off x="282033" y="-2001748"/>
            <a:ext cx="11318528" cy="1787877"/>
          </a:xfrm>
          <a:prstGeom prst="rect">
            <a:avLst/>
          </a:prstGeom>
        </p:spPr>
      </p:pic>
      <p:cxnSp>
        <p:nvCxnSpPr>
          <p:cNvPr id="22" name="直線コネクタ 21">
            <a:extLst>
              <a:ext uri="{FF2B5EF4-FFF2-40B4-BE49-F238E27FC236}">
                <a16:creationId xmlns:a16="http://schemas.microsoft.com/office/drawing/2014/main" xmlns="" id="{9831E484-B11F-4F62-95EF-456AA98EB599}"/>
              </a:ext>
            </a:extLst>
          </p:cNvPr>
          <p:cNvCxnSpPr>
            <a:cxnSpLocks/>
          </p:cNvCxnSpPr>
          <p:nvPr/>
        </p:nvCxnSpPr>
        <p:spPr>
          <a:xfrm flipH="1">
            <a:off x="2514772" y="788780"/>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xmlns="" id="{736ACD88-0148-4923-816E-7E454198A51A}"/>
              </a:ext>
            </a:extLst>
          </p:cNvPr>
          <p:cNvCxnSpPr>
            <a:cxnSpLocks/>
          </p:cNvCxnSpPr>
          <p:nvPr/>
        </p:nvCxnSpPr>
        <p:spPr>
          <a:xfrm flipH="1">
            <a:off x="3586375" y="822519"/>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xmlns="" id="{FED0709A-1D84-4D73-ADF3-93DB406C1D69}"/>
              </a:ext>
            </a:extLst>
          </p:cNvPr>
          <p:cNvCxnSpPr>
            <a:cxnSpLocks/>
          </p:cNvCxnSpPr>
          <p:nvPr/>
        </p:nvCxnSpPr>
        <p:spPr>
          <a:xfrm flipH="1">
            <a:off x="3117158" y="2910103"/>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xmlns="" id="{55532815-7AED-4F30-A3FF-946D4817C990}"/>
              </a:ext>
            </a:extLst>
          </p:cNvPr>
          <p:cNvCxnSpPr>
            <a:cxnSpLocks/>
          </p:cNvCxnSpPr>
          <p:nvPr/>
        </p:nvCxnSpPr>
        <p:spPr>
          <a:xfrm flipH="1">
            <a:off x="3811584" y="2891540"/>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xmlns="" id="{9B587DAF-CB48-4BCE-B688-1A72CE543719}"/>
              </a:ext>
            </a:extLst>
          </p:cNvPr>
          <p:cNvCxnSpPr>
            <a:cxnSpLocks/>
          </p:cNvCxnSpPr>
          <p:nvPr/>
        </p:nvCxnSpPr>
        <p:spPr>
          <a:xfrm flipH="1">
            <a:off x="3570889" y="5013515"/>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xmlns="" id="{E454420A-661A-4D59-95EC-76738C27D081}"/>
              </a:ext>
            </a:extLst>
          </p:cNvPr>
          <p:cNvCxnSpPr>
            <a:cxnSpLocks/>
          </p:cNvCxnSpPr>
          <p:nvPr/>
        </p:nvCxnSpPr>
        <p:spPr>
          <a:xfrm flipH="1">
            <a:off x="4057507" y="4994878"/>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xmlns="" id="{924D9E90-91F8-4B1F-AB7F-2F3C837D79A2}"/>
              </a:ext>
            </a:extLst>
          </p:cNvPr>
          <p:cNvCxnSpPr>
            <a:cxnSpLocks/>
          </p:cNvCxnSpPr>
          <p:nvPr/>
        </p:nvCxnSpPr>
        <p:spPr>
          <a:xfrm flipH="1">
            <a:off x="11163749" y="710219"/>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xmlns="" id="{FD7205A8-EBDC-48D1-AAC3-6DDAB4EFDC98}"/>
              </a:ext>
            </a:extLst>
          </p:cNvPr>
          <p:cNvCxnSpPr>
            <a:cxnSpLocks/>
          </p:cNvCxnSpPr>
          <p:nvPr/>
        </p:nvCxnSpPr>
        <p:spPr>
          <a:xfrm flipH="1">
            <a:off x="7845048" y="1482585"/>
            <a:ext cx="11488" cy="11811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xmlns="" id="{9FE56D8B-2D7A-4488-9AA8-50C810233C3A}"/>
              </a:ext>
            </a:extLst>
          </p:cNvPr>
          <p:cNvCxnSpPr>
            <a:cxnSpLocks/>
          </p:cNvCxnSpPr>
          <p:nvPr/>
        </p:nvCxnSpPr>
        <p:spPr>
          <a:xfrm flipH="1">
            <a:off x="8107561" y="2874733"/>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833D36C9-186C-462B-AED0-8A479CA9D9EF}"/>
              </a:ext>
            </a:extLst>
          </p:cNvPr>
          <p:cNvCxnSpPr>
            <a:cxnSpLocks/>
          </p:cNvCxnSpPr>
          <p:nvPr/>
        </p:nvCxnSpPr>
        <p:spPr>
          <a:xfrm flipH="1">
            <a:off x="8698209" y="2961775"/>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xmlns="" id="{3B72D9A1-A75A-4650-9AAF-215C773D1E83}"/>
              </a:ext>
            </a:extLst>
          </p:cNvPr>
          <p:cNvCxnSpPr>
            <a:cxnSpLocks/>
          </p:cNvCxnSpPr>
          <p:nvPr/>
        </p:nvCxnSpPr>
        <p:spPr>
          <a:xfrm flipH="1">
            <a:off x="8688869" y="5502547"/>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xmlns="" id="{15878E5F-9762-4486-A4D7-E327FA693BCA}"/>
              </a:ext>
            </a:extLst>
          </p:cNvPr>
          <p:cNvCxnSpPr>
            <a:cxnSpLocks/>
          </p:cNvCxnSpPr>
          <p:nvPr/>
        </p:nvCxnSpPr>
        <p:spPr>
          <a:xfrm flipH="1">
            <a:off x="9762921" y="5550481"/>
            <a:ext cx="8566" cy="199709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正方形/長方形 37">
            <a:extLst>
              <a:ext uri="{FF2B5EF4-FFF2-40B4-BE49-F238E27FC236}">
                <a16:creationId xmlns:a16="http://schemas.microsoft.com/office/drawing/2014/main" xmlns="" id="{7EB1243B-D266-489B-BEF0-8C7F94DCD162}"/>
              </a:ext>
            </a:extLst>
          </p:cNvPr>
          <p:cNvSpPr/>
          <p:nvPr/>
        </p:nvSpPr>
        <p:spPr>
          <a:xfrm>
            <a:off x="12236384" y="0"/>
            <a:ext cx="493914"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トラック早着</a:t>
            </a:r>
          </a:p>
        </p:txBody>
      </p:sp>
      <p:sp>
        <p:nvSpPr>
          <p:cNvPr id="39" name="正方形/長方形 38">
            <a:extLst>
              <a:ext uri="{FF2B5EF4-FFF2-40B4-BE49-F238E27FC236}">
                <a16:creationId xmlns:a16="http://schemas.microsoft.com/office/drawing/2014/main" xmlns="" id="{04165BB0-970E-41BA-B953-5B337695EA6F}"/>
              </a:ext>
            </a:extLst>
          </p:cNvPr>
          <p:cNvSpPr/>
          <p:nvPr/>
        </p:nvSpPr>
        <p:spPr>
          <a:xfrm>
            <a:off x="12769020" y="0"/>
            <a:ext cx="2254529"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入庫滞留時間</a:t>
            </a:r>
          </a:p>
        </p:txBody>
      </p:sp>
      <p:sp>
        <p:nvSpPr>
          <p:cNvPr id="40" name="正方形/長方形 39">
            <a:extLst>
              <a:ext uri="{FF2B5EF4-FFF2-40B4-BE49-F238E27FC236}">
                <a16:creationId xmlns:a16="http://schemas.microsoft.com/office/drawing/2014/main" xmlns="" id="{6DFA2FA0-10D9-4808-ADBA-114F08C40D71}"/>
              </a:ext>
            </a:extLst>
          </p:cNvPr>
          <p:cNvSpPr/>
          <p:nvPr/>
        </p:nvSpPr>
        <p:spPr>
          <a:xfrm>
            <a:off x="15051812" y="0"/>
            <a:ext cx="2254529"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入庫滞留時間外</a:t>
            </a:r>
          </a:p>
        </p:txBody>
      </p:sp>
      <p:sp>
        <p:nvSpPr>
          <p:cNvPr id="41" name="正方形/長方形 40">
            <a:extLst>
              <a:ext uri="{FF2B5EF4-FFF2-40B4-BE49-F238E27FC236}">
                <a16:creationId xmlns:a16="http://schemas.microsoft.com/office/drawing/2014/main" xmlns="" id="{F26B8210-3472-4AE9-A453-06B7F16066F0}"/>
              </a:ext>
            </a:extLst>
          </p:cNvPr>
          <p:cNvSpPr/>
          <p:nvPr/>
        </p:nvSpPr>
        <p:spPr>
          <a:xfrm>
            <a:off x="12769019" y="3429000"/>
            <a:ext cx="717519"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入庫早</a:t>
            </a:r>
          </a:p>
        </p:txBody>
      </p:sp>
      <p:sp>
        <p:nvSpPr>
          <p:cNvPr id="42" name="正方形/長方形 41">
            <a:extLst>
              <a:ext uri="{FF2B5EF4-FFF2-40B4-BE49-F238E27FC236}">
                <a16:creationId xmlns:a16="http://schemas.microsoft.com/office/drawing/2014/main" xmlns="" id="{FDC8A001-0034-43F2-B582-E9F23097C6C1}"/>
              </a:ext>
            </a:extLst>
          </p:cNvPr>
          <p:cNvSpPr/>
          <p:nvPr/>
        </p:nvSpPr>
        <p:spPr>
          <a:xfrm>
            <a:off x="13601561" y="3429000"/>
            <a:ext cx="552430"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入庫早</a:t>
            </a:r>
          </a:p>
        </p:txBody>
      </p:sp>
      <p:sp>
        <p:nvSpPr>
          <p:cNvPr id="43" name="正方形/長方形 42">
            <a:extLst>
              <a:ext uri="{FF2B5EF4-FFF2-40B4-BE49-F238E27FC236}">
                <a16:creationId xmlns:a16="http://schemas.microsoft.com/office/drawing/2014/main" xmlns="" id="{B7EFE201-C06A-454B-B51A-927DF278DFFA}"/>
              </a:ext>
            </a:extLst>
          </p:cNvPr>
          <p:cNvSpPr/>
          <p:nvPr/>
        </p:nvSpPr>
        <p:spPr>
          <a:xfrm>
            <a:off x="14269014" y="3429000"/>
            <a:ext cx="754535" cy="3389238"/>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dirty="0"/>
              <a:t>入庫早</a:t>
            </a:r>
          </a:p>
        </p:txBody>
      </p:sp>
    </p:spTree>
    <p:extLst>
      <p:ext uri="{BB962C8B-B14F-4D97-AF65-F5344CB8AC3E}">
        <p14:creationId xmlns:p14="http://schemas.microsoft.com/office/powerpoint/2010/main" val="4111360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8C9A2DC8-ECA5-466C-AD4F-77A9605E0CCE}"/>
              </a:ext>
            </a:extLst>
          </p:cNvPr>
          <p:cNvSpPr>
            <a:spLocks noGrp="1"/>
          </p:cNvSpPr>
          <p:nvPr>
            <p:ph type="body" sz="quarter" idx="18"/>
          </p:nvPr>
        </p:nvSpPr>
        <p:spPr/>
        <p:txBody>
          <a:bodyPr/>
          <a:lstStyle/>
          <a:p>
            <a:r>
              <a:rPr kumimoji="1" lang="ja-JP" altLang="en-US" dirty="0"/>
              <a:t>◇目的</a:t>
            </a:r>
            <a:endParaRPr kumimoji="1" lang="en-US" altLang="ja-JP" dirty="0"/>
          </a:p>
          <a:p>
            <a:r>
              <a:rPr lang="ja-JP" altLang="en-US" b="0" dirty="0"/>
              <a:t>・深夜は</a:t>
            </a:r>
            <a:r>
              <a:rPr lang="en-US" altLang="ja-JP" b="0" dirty="0"/>
              <a:t>LT</a:t>
            </a:r>
            <a:r>
              <a:rPr lang="ja-JP" altLang="en-US" b="0" dirty="0"/>
              <a:t>が短い理由</a:t>
            </a:r>
            <a:endParaRPr lang="en-US" altLang="ja-JP" b="0" dirty="0"/>
          </a:p>
          <a:p>
            <a:r>
              <a:rPr lang="ja-JP" altLang="en-US" b="0" dirty="0"/>
              <a:t>　→要因が複雑に絡んでいるので</a:t>
            </a:r>
            <a:endParaRPr lang="en-US" altLang="ja-JP" b="0" dirty="0"/>
          </a:p>
          <a:p>
            <a:r>
              <a:rPr kumimoji="1" lang="ja-JP" altLang="en-US" b="0" dirty="0"/>
              <a:t>　トラックの早着が原因か入庫作業が早いことが原因か特定する</a:t>
            </a:r>
          </a:p>
        </p:txBody>
      </p:sp>
      <p:sp>
        <p:nvSpPr>
          <p:cNvPr id="3" name="テキスト プレースホルダー 2">
            <a:extLst>
              <a:ext uri="{FF2B5EF4-FFF2-40B4-BE49-F238E27FC236}">
                <a16:creationId xmlns:a16="http://schemas.microsoft.com/office/drawing/2014/main" xmlns="" id="{87461070-8DAD-4704-BAD4-FB7AEB6CE825}"/>
              </a:ext>
            </a:extLst>
          </p:cNvPr>
          <p:cNvSpPr>
            <a:spLocks noGrp="1"/>
          </p:cNvSpPr>
          <p:nvPr>
            <p:ph type="body" sz="quarter" idx="20"/>
          </p:nvPr>
        </p:nvSpPr>
        <p:spPr/>
        <p:txBody>
          <a:bodyPr/>
          <a:lstStyle/>
          <a:p>
            <a:r>
              <a:rPr kumimoji="1" lang="ja-JP" altLang="en-US" dirty="0"/>
              <a:t>詳細分析❷</a:t>
            </a:r>
          </a:p>
        </p:txBody>
      </p:sp>
      <p:sp>
        <p:nvSpPr>
          <p:cNvPr id="4" name="日付プレースホルダー 3">
            <a:extLst>
              <a:ext uri="{FF2B5EF4-FFF2-40B4-BE49-F238E27FC236}">
                <a16:creationId xmlns:a16="http://schemas.microsoft.com/office/drawing/2014/main" xmlns="" id="{C06E6DF7-3606-411C-BC0D-D1C280DB8DA3}"/>
              </a:ext>
            </a:extLst>
          </p:cNvPr>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Tree>
    <p:extLst>
      <p:ext uri="{BB962C8B-B14F-4D97-AF65-F5344CB8AC3E}">
        <p14:creationId xmlns:p14="http://schemas.microsoft.com/office/powerpoint/2010/main" val="3964263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en-US" altLang="ja-JP" sz="1800" dirty="0"/>
              <a:t>◇</a:t>
            </a:r>
            <a:r>
              <a:rPr lang="ja-JP" altLang="en-US" sz="1800" dirty="0"/>
              <a:t>テーマ</a:t>
            </a:r>
            <a:endParaRPr lang="en-US" altLang="ja-JP" sz="1800" dirty="0"/>
          </a:p>
          <a:p>
            <a:r>
              <a:rPr lang="ja-JP" altLang="en-US" sz="1800" b="0" dirty="0"/>
              <a:t>かんばん数が多いほど、作業に時間がかかる（物流</a:t>
            </a:r>
            <a:r>
              <a:rPr lang="en-US" altLang="ja-JP" sz="1800" b="0" dirty="0"/>
              <a:t>C</a:t>
            </a:r>
            <a:r>
              <a:rPr lang="ja-JP" altLang="en-US" sz="1800" b="0" dirty="0"/>
              <a:t>内の搬送作業</a:t>
            </a:r>
            <a:r>
              <a:rPr lang="en-US" altLang="ja-JP" sz="1800" b="0" dirty="0"/>
              <a:t>/</a:t>
            </a:r>
            <a:r>
              <a:rPr lang="ja-JP" altLang="en-US" sz="1800" b="0" dirty="0"/>
              <a:t>工場内の入庫作業に時間がかかる）</a:t>
            </a:r>
            <a:endParaRPr lang="en-US" altLang="ja-JP" sz="1800" b="0" dirty="0"/>
          </a:p>
          <a:p>
            <a:endParaRPr lang="en-US" altLang="ja-JP" sz="1800" dirty="0"/>
          </a:p>
          <a:p>
            <a:r>
              <a:rPr lang="en-US" altLang="ja-JP" sz="1800" dirty="0"/>
              <a:t>◇</a:t>
            </a:r>
            <a:r>
              <a:rPr lang="ja-JP" altLang="en-US" sz="1800" dirty="0"/>
              <a:t>結果</a:t>
            </a:r>
            <a:endParaRPr lang="en-US" altLang="ja-JP" sz="1800" dirty="0"/>
          </a:p>
          <a:p>
            <a:r>
              <a:rPr lang="ja-JP" altLang="en-US" sz="1800" b="0" dirty="0"/>
              <a:t>ある日ある便の</a:t>
            </a:r>
            <a:r>
              <a:rPr lang="en-US" altLang="ja-JP" sz="1800" b="0" dirty="0"/>
              <a:t>”</a:t>
            </a:r>
            <a:r>
              <a:rPr lang="ja-JP" altLang="en-US" sz="1800" b="0" dirty="0"/>
              <a:t>荷量</a:t>
            </a:r>
            <a:r>
              <a:rPr kumimoji="1" lang="en-US" altLang="ja-JP" sz="1800" b="0" dirty="0"/>
              <a:t>”</a:t>
            </a:r>
            <a:r>
              <a:rPr kumimoji="1" lang="ja-JP" altLang="en-US" sz="1800" b="0" dirty="0"/>
              <a:t>と</a:t>
            </a:r>
            <a:r>
              <a:rPr kumimoji="1" lang="en-US" altLang="ja-JP" sz="1800" b="0" dirty="0"/>
              <a:t>”</a:t>
            </a:r>
            <a:r>
              <a:rPr kumimoji="1" lang="ja-JP" altLang="en-US" sz="1800" b="0" dirty="0"/>
              <a:t>検収入庫</a:t>
            </a:r>
            <a:r>
              <a:rPr kumimoji="1" lang="en-US" altLang="ja-JP" sz="1800" b="0" dirty="0"/>
              <a:t>LT</a:t>
            </a:r>
            <a:r>
              <a:rPr kumimoji="1" lang="ja-JP" altLang="en-US" sz="1800" b="0" dirty="0"/>
              <a:t>の設計値超過率</a:t>
            </a:r>
            <a:r>
              <a:rPr kumimoji="1" lang="en-US" altLang="ja-JP" sz="1800" b="0" dirty="0"/>
              <a:t>”</a:t>
            </a:r>
            <a:r>
              <a:rPr kumimoji="1" lang="ja-JP" altLang="en-US" sz="1800" b="0" dirty="0"/>
              <a:t>の関係（除外：</a:t>
            </a:r>
            <a:r>
              <a:rPr lang="ja-JP" altLang="ja-JP" sz="1800" b="0" dirty="0"/>
              <a:t>3</a:t>
            </a:r>
            <a:r>
              <a:rPr lang="ja-JP" altLang="en-US" sz="1800" b="0" dirty="0"/>
              <a:t>便と</a:t>
            </a:r>
            <a:r>
              <a:rPr lang="en-US" altLang="ja-JP" sz="1800" b="0" dirty="0"/>
              <a:t>4</a:t>
            </a:r>
            <a:r>
              <a:rPr lang="ja-JP" altLang="en-US" sz="1800" b="0" dirty="0"/>
              <a:t>便）</a:t>
            </a:r>
            <a:endParaRPr kumimoji="1" lang="ja-JP" altLang="en-US" sz="1800" b="0" dirty="0"/>
          </a:p>
        </p:txBody>
      </p:sp>
      <p:sp>
        <p:nvSpPr>
          <p:cNvPr id="3" name="テキスト プレースホルダー 2"/>
          <p:cNvSpPr>
            <a:spLocks noGrp="1"/>
          </p:cNvSpPr>
          <p:nvPr>
            <p:ph type="body" sz="quarter" idx="20"/>
          </p:nvPr>
        </p:nvSpPr>
        <p:spPr/>
        <p:txBody>
          <a:bodyPr/>
          <a:lstStyle/>
          <a:p>
            <a:r>
              <a:rPr kumimoji="1" lang="ja-JP" altLang="en-US" dirty="0"/>
              <a:t>詳細分析</a:t>
            </a:r>
          </a:p>
        </p:txBody>
      </p:sp>
      <p:pic>
        <p:nvPicPr>
          <p:cNvPr id="24" name="図 23" descr="スクリーンショット 2023-10-22 10.40.2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974" y="2154110"/>
            <a:ext cx="5927044" cy="3951362"/>
          </a:xfrm>
          <a:prstGeom prst="rect">
            <a:avLst/>
          </a:prstGeom>
        </p:spPr>
      </p:pic>
      <p:sp>
        <p:nvSpPr>
          <p:cNvPr id="15" name="正方形/長方形 14"/>
          <p:cNvSpPr/>
          <p:nvPr/>
        </p:nvSpPr>
        <p:spPr>
          <a:xfrm>
            <a:off x="569332" y="2638642"/>
            <a:ext cx="461665" cy="2883737"/>
          </a:xfrm>
          <a:prstGeom prst="rect">
            <a:avLst/>
          </a:prstGeom>
        </p:spPr>
        <p:txBody>
          <a:bodyPr vert="eaVert" wrap="none">
            <a:spAutoFit/>
          </a:bodyPr>
          <a:lstStyle/>
          <a:p>
            <a:r>
              <a:rPr lang="ja-JP" altLang="en-US" dirty="0"/>
              <a:t>検収入庫</a:t>
            </a:r>
            <a:r>
              <a:rPr lang="en-US" altLang="ja-JP" dirty="0"/>
              <a:t>LT</a:t>
            </a:r>
            <a:r>
              <a:rPr lang="ja-JP" altLang="en-US" dirty="0"/>
              <a:t>の設計値超過率</a:t>
            </a:r>
          </a:p>
        </p:txBody>
      </p:sp>
      <p:sp>
        <p:nvSpPr>
          <p:cNvPr id="16" name="正方形/長方形 15"/>
          <p:cNvSpPr/>
          <p:nvPr/>
        </p:nvSpPr>
        <p:spPr>
          <a:xfrm>
            <a:off x="1176631" y="6004942"/>
            <a:ext cx="5419122" cy="369332"/>
          </a:xfrm>
          <a:prstGeom prst="rect">
            <a:avLst/>
          </a:prstGeom>
        </p:spPr>
        <p:txBody>
          <a:bodyPr vert="horz" wrap="none">
            <a:spAutoFit/>
          </a:bodyPr>
          <a:lstStyle/>
          <a:p>
            <a:r>
              <a:rPr lang="ja-JP" altLang="en-US" dirty="0"/>
              <a:t>荷量</a:t>
            </a:r>
            <a:r>
              <a:rPr lang="ja-JP" altLang="en-US" sz="1400" dirty="0"/>
              <a:t>（</a:t>
            </a:r>
            <a:r>
              <a:rPr lang="en-US" altLang="ja-JP" sz="1400" dirty="0"/>
              <a:t>=</a:t>
            </a:r>
            <a:r>
              <a:rPr lang="ja-JP" altLang="en-US" sz="1400" dirty="0"/>
              <a:t>検収日時範囲の検収かんばん数とする、荷量の推測値）</a:t>
            </a:r>
          </a:p>
        </p:txBody>
      </p:sp>
      <p:sp>
        <p:nvSpPr>
          <p:cNvPr id="20" name="正方形/長方形 19"/>
          <p:cNvSpPr/>
          <p:nvPr/>
        </p:nvSpPr>
        <p:spPr>
          <a:xfrm>
            <a:off x="4786420" y="5428332"/>
            <a:ext cx="1788095" cy="369332"/>
          </a:xfrm>
          <a:prstGeom prst="rect">
            <a:avLst/>
          </a:prstGeom>
          <a:solidFill>
            <a:srgbClr val="FFFF00"/>
          </a:solidFill>
        </p:spPr>
        <p:txBody>
          <a:bodyPr vert="horz" wrap="none">
            <a:spAutoFit/>
          </a:bodyPr>
          <a:lstStyle/>
          <a:p>
            <a:r>
              <a:rPr lang="ja-JP" altLang="en-US" dirty="0"/>
              <a:t>相関係数：</a:t>
            </a:r>
            <a:r>
              <a:rPr lang="en-US" altLang="ja-JP" dirty="0"/>
              <a:t>0.37</a:t>
            </a:r>
            <a:endParaRPr lang="ja-JP" altLang="en-US" dirty="0"/>
          </a:p>
        </p:txBody>
      </p:sp>
      <p:sp>
        <p:nvSpPr>
          <p:cNvPr id="21" name="角丸四角形吹き出し 20"/>
          <p:cNvSpPr/>
          <p:nvPr/>
        </p:nvSpPr>
        <p:spPr>
          <a:xfrm>
            <a:off x="2328446" y="2328132"/>
            <a:ext cx="2775319" cy="729013"/>
          </a:xfrm>
          <a:prstGeom prst="wedgeRoundRectCallout">
            <a:avLst>
              <a:gd name="adj1" fmla="val -59171"/>
              <a:gd name="adj2" fmla="val 17184"/>
              <a:gd name="adj3" fmla="val 16667"/>
            </a:avLst>
          </a:prstGeom>
          <a:solidFill>
            <a:srgbClr val="FFFFFF"/>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altLang="ja-JP" sz="1600" dirty="0">
                <a:solidFill>
                  <a:schemeClr val="tx1"/>
                </a:solidFill>
                <a:latin typeface="+mj-ea"/>
                <a:ea typeface="+mj-ea"/>
              </a:rPr>
              <a:t>9/12</a:t>
            </a:r>
            <a:r>
              <a:rPr kumimoji="1" lang="ja-JP" altLang="en-US" sz="1600" dirty="0">
                <a:solidFill>
                  <a:schemeClr val="tx1"/>
                </a:solidFill>
                <a:latin typeface="+mj-ea"/>
                <a:ea typeface="+mj-ea"/>
              </a:rPr>
              <a:t>の</a:t>
            </a:r>
            <a:r>
              <a:rPr kumimoji="1" lang="en-US" altLang="ja-JP" sz="1600" dirty="0">
                <a:solidFill>
                  <a:schemeClr val="tx1"/>
                </a:solidFill>
                <a:latin typeface="+mj-ea"/>
                <a:ea typeface="+mj-ea"/>
              </a:rPr>
              <a:t>1</a:t>
            </a:r>
            <a:r>
              <a:rPr kumimoji="1" lang="ja-JP" altLang="en-US" sz="1600" dirty="0">
                <a:solidFill>
                  <a:schemeClr val="tx1"/>
                </a:solidFill>
                <a:latin typeface="+mj-ea"/>
                <a:ea typeface="+mj-ea"/>
              </a:rPr>
              <a:t>便：</a:t>
            </a:r>
            <a:r>
              <a:rPr lang="ja-JP" altLang="en-US" sz="1600" dirty="0">
                <a:solidFill>
                  <a:schemeClr val="tx1"/>
                </a:solidFill>
                <a:latin typeface="+mj-ea"/>
                <a:ea typeface="+mj-ea"/>
                <a:cs typeface="ヒラギノ角ゴ ProN"/>
              </a:rPr>
              <a:t>ﾜｲﾔﾘﾝｸﾞﾊｰﾈｽｺﾈｸﾀなど部品が</a:t>
            </a:r>
            <a:r>
              <a:rPr lang="en-US" altLang="ja-JP" sz="1600" dirty="0">
                <a:solidFill>
                  <a:schemeClr val="tx1"/>
                </a:solidFill>
                <a:latin typeface="+mj-ea"/>
                <a:ea typeface="+mj-ea"/>
                <a:cs typeface="ヒラギノ角ゴ ProN"/>
              </a:rPr>
              <a:t>2</a:t>
            </a:r>
            <a:r>
              <a:rPr lang="ja-JP" altLang="en-US" sz="1600" dirty="0">
                <a:solidFill>
                  <a:schemeClr val="tx1"/>
                </a:solidFill>
                <a:latin typeface="+mj-ea"/>
                <a:ea typeface="+mj-ea"/>
                <a:cs typeface="ヒラギノ角ゴ ProN"/>
              </a:rPr>
              <a:t>日以上留置</a:t>
            </a:r>
            <a:endParaRPr kumimoji="1" lang="ja-JP" altLang="en-US" sz="1600" dirty="0">
              <a:solidFill>
                <a:schemeClr val="tx1"/>
              </a:solidFill>
              <a:latin typeface="+mj-ea"/>
              <a:ea typeface="+mj-ea"/>
            </a:endParaRP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pic>
        <p:nvPicPr>
          <p:cNvPr id="25" name="図 24"/>
          <p:cNvPicPr>
            <a:picLocks noChangeAspect="1"/>
          </p:cNvPicPr>
          <p:nvPr/>
        </p:nvPicPr>
        <p:blipFill>
          <a:blip r:embed="rId3"/>
          <a:stretch>
            <a:fillRect/>
          </a:stretch>
        </p:blipFill>
        <p:spPr>
          <a:xfrm>
            <a:off x="5386002" y="2251694"/>
            <a:ext cx="1436252" cy="1459232"/>
          </a:xfrm>
          <a:prstGeom prst="rect">
            <a:avLst/>
          </a:prstGeom>
        </p:spPr>
      </p:pic>
      <p:sp>
        <p:nvSpPr>
          <p:cNvPr id="26" name="テキスト ボックス 25"/>
          <p:cNvSpPr txBox="1"/>
          <p:nvPr/>
        </p:nvSpPr>
        <p:spPr>
          <a:xfrm>
            <a:off x="6879498" y="2234262"/>
            <a:ext cx="5312502" cy="3939540"/>
          </a:xfrm>
          <a:prstGeom prst="rect">
            <a:avLst/>
          </a:prstGeom>
          <a:noFill/>
        </p:spPr>
        <p:txBody>
          <a:bodyPr wrap="square" rtlCol="0">
            <a:spAutoFit/>
          </a:bodyPr>
          <a:lstStyle/>
          <a:p>
            <a:r>
              <a:rPr lang="ja-JP" altLang="en-US" dirty="0"/>
              <a:t>・</a:t>
            </a:r>
            <a:r>
              <a:rPr lang="ja-JP" altLang="en-US" dirty="0">
                <a:solidFill>
                  <a:srgbClr val="FF0000"/>
                </a:solidFill>
              </a:rPr>
              <a:t>一度に</a:t>
            </a:r>
            <a:r>
              <a:rPr lang="en-US" altLang="ja-JP" dirty="0">
                <a:solidFill>
                  <a:srgbClr val="FF0000"/>
                </a:solidFill>
              </a:rPr>
              <a:t>800</a:t>
            </a:r>
            <a:r>
              <a:rPr lang="ja-JP" altLang="en-US" dirty="0">
                <a:solidFill>
                  <a:srgbClr val="FF0000"/>
                </a:solidFill>
              </a:rPr>
              <a:t>箱以上届くと、設計値内で</a:t>
            </a:r>
            <a:endParaRPr lang="en-US" altLang="ja-JP" dirty="0">
              <a:solidFill>
                <a:srgbClr val="FF0000"/>
              </a:solidFill>
            </a:endParaRPr>
          </a:p>
          <a:p>
            <a:r>
              <a:rPr lang="ja-JP" altLang="en-US" dirty="0">
                <a:solidFill>
                  <a:srgbClr val="FF0000"/>
                </a:solidFill>
              </a:rPr>
              <a:t>入庫までやりきれない</a:t>
            </a:r>
            <a:endParaRPr lang="en-US" altLang="ja-JP" dirty="0"/>
          </a:p>
          <a:p>
            <a:r>
              <a:rPr lang="en-US" altLang="ja-JP" dirty="0"/>
              <a:t>→</a:t>
            </a:r>
            <a:r>
              <a:rPr lang="ja-JP" altLang="en-US" dirty="0"/>
              <a:t> </a:t>
            </a:r>
            <a:r>
              <a:rPr lang="en-US" altLang="ja-JP" b="1" dirty="0"/>
              <a:t>◇</a:t>
            </a:r>
            <a:r>
              <a:rPr lang="ja-JP" altLang="en-US" b="1" dirty="0"/>
              <a:t>要因</a:t>
            </a:r>
            <a:endParaRPr lang="en-US" altLang="ja-JP" b="1" dirty="0"/>
          </a:p>
          <a:p>
            <a:r>
              <a:rPr lang="en-US" altLang="ja-JP" dirty="0"/>
              <a:t>①</a:t>
            </a:r>
            <a:r>
              <a:rPr lang="ja-JP" altLang="en-US" dirty="0"/>
              <a:t>箱数を減らす</a:t>
            </a:r>
            <a:endParaRPr lang="en-US" altLang="ja-JP" dirty="0"/>
          </a:p>
          <a:p>
            <a:r>
              <a:rPr lang="en-US" altLang="ja-JP" dirty="0"/>
              <a:t>②</a:t>
            </a:r>
            <a:r>
              <a:rPr lang="ja-JP" altLang="en-US" dirty="0"/>
              <a:t>ロボットの能力向上</a:t>
            </a:r>
            <a:endParaRPr lang="en-US" altLang="ja-JP" dirty="0"/>
          </a:p>
          <a:p>
            <a:r>
              <a:rPr lang="en-US" altLang="ja-JP" dirty="0"/>
              <a:t>③</a:t>
            </a:r>
            <a:r>
              <a:rPr lang="ja-JP" altLang="en-US" dirty="0"/>
              <a:t>仕入先のダイヤを見直す</a:t>
            </a:r>
            <a:endParaRPr lang="en-US" altLang="ja-JP" dirty="0"/>
          </a:p>
          <a:p>
            <a:r>
              <a:rPr lang="en-US" altLang="ja-JP" dirty="0"/>
              <a:t>④</a:t>
            </a:r>
            <a:r>
              <a:rPr lang="ja-JP" altLang="en-US" dirty="0"/>
              <a:t>西尾東のダイヤを見直す</a:t>
            </a:r>
            <a:endParaRPr lang="en-US" altLang="ja-JP" dirty="0"/>
          </a:p>
          <a:p>
            <a:r>
              <a:rPr lang="ja-JP" altLang="ja-JP" dirty="0"/>
              <a:t>　</a:t>
            </a:r>
            <a:endParaRPr lang="en-US" altLang="ja-JP" dirty="0"/>
          </a:p>
          <a:p>
            <a:r>
              <a:rPr lang="en-US" altLang="ja-JP" b="1" dirty="0"/>
              <a:t>◇</a:t>
            </a:r>
            <a:r>
              <a:rPr lang="ja-JP" altLang="en-US" b="1" dirty="0"/>
              <a:t>相関が高くない理由</a:t>
            </a:r>
            <a:endParaRPr lang="en-US" altLang="ja-JP" b="1" dirty="0"/>
          </a:p>
          <a:p>
            <a:r>
              <a:rPr lang="ja-JP" altLang="en-US" dirty="0"/>
              <a:t>・別要因がある（投入の順番が決まっていない）</a:t>
            </a:r>
            <a:endParaRPr lang="en-US" altLang="ja-JP" dirty="0"/>
          </a:p>
          <a:p>
            <a:endParaRPr lang="en-US" altLang="ja-JP" sz="1400" dirty="0"/>
          </a:p>
          <a:p>
            <a:r>
              <a:rPr lang="ja-JP" altLang="en-US" sz="1400" dirty="0"/>
              <a:t>注意）</a:t>
            </a:r>
            <a:endParaRPr lang="en-US" altLang="ja-JP" sz="1400" dirty="0"/>
          </a:p>
          <a:p>
            <a:r>
              <a:rPr lang="ja-JP" altLang="en-US" sz="1400" dirty="0"/>
              <a:t>左の結果は、便分かれの可能性もある</a:t>
            </a:r>
            <a:endParaRPr lang="en-US" altLang="ja-JP" sz="1400" dirty="0"/>
          </a:p>
          <a:p>
            <a:r>
              <a:rPr lang="ja-JP" altLang="en-US" sz="1400" dirty="0"/>
              <a:t>例：トラックのキャパの問題で</a:t>
            </a:r>
            <a:r>
              <a:rPr lang="ja-JP" altLang="ja-JP" sz="1400" dirty="0"/>
              <a:t>1</a:t>
            </a:r>
            <a:r>
              <a:rPr lang="ja-JP" altLang="en-US" sz="1400" dirty="0"/>
              <a:t>便で運ばれるものが</a:t>
            </a:r>
            <a:endParaRPr lang="en-US" altLang="ja-JP" sz="1400" dirty="0"/>
          </a:p>
          <a:p>
            <a:r>
              <a:rPr lang="ja-JP" altLang="ja-JP" sz="1400" dirty="0"/>
              <a:t>　</a:t>
            </a:r>
            <a:r>
              <a:rPr lang="en-US" altLang="ja-JP" sz="1400" dirty="0"/>
              <a:t>1</a:t>
            </a:r>
            <a:r>
              <a:rPr lang="ja-JP" altLang="en-US" sz="1400" dirty="0"/>
              <a:t>便と</a:t>
            </a:r>
            <a:r>
              <a:rPr lang="en-US" altLang="ja-JP" sz="1400" dirty="0"/>
              <a:t>2</a:t>
            </a:r>
            <a:r>
              <a:rPr lang="ja-JP" altLang="en-US" sz="1400" dirty="0"/>
              <a:t>便で運ばれるなど</a:t>
            </a:r>
            <a:endParaRPr lang="en-US" altLang="ja-JP" sz="1400" dirty="0"/>
          </a:p>
        </p:txBody>
      </p:sp>
    </p:spTree>
    <p:extLst>
      <p:ext uri="{BB962C8B-B14F-4D97-AF65-F5344CB8AC3E}">
        <p14:creationId xmlns:p14="http://schemas.microsoft.com/office/powerpoint/2010/main" val="4276005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ja-JP" altLang="en-US" sz="2400" b="0" dirty="0"/>
              <a:t>かんばん数が多いため、入庫作業に時間がかかる</a:t>
            </a:r>
            <a:r>
              <a:rPr lang="en-US" altLang="ja-JP" sz="2400" b="0" dirty="0"/>
              <a:t>/</a:t>
            </a:r>
            <a:r>
              <a:rPr lang="ja-JP" altLang="en-US" sz="2400" b="0" dirty="0"/>
              <a:t>入庫されず一時仮置場で留置（</a:t>
            </a:r>
            <a:r>
              <a:rPr lang="en-US" altLang="ja-JP" sz="2400" b="0" dirty="0"/>
              <a:t>=</a:t>
            </a:r>
            <a:r>
              <a:rPr lang="ja-JP" altLang="en-US" sz="2400" b="0" dirty="0"/>
              <a:t>設計値を超過する）</a:t>
            </a:r>
            <a:endParaRPr lang="en-US" altLang="ja-JP" sz="2400" b="0" dirty="0"/>
          </a:p>
          <a:p>
            <a:r>
              <a:rPr lang="en-US" altLang="ja-JP" sz="2400" b="0" dirty="0"/>
              <a:t>→</a:t>
            </a:r>
            <a:r>
              <a:rPr lang="ja-JP" altLang="en-US" sz="2400" b="0" dirty="0"/>
              <a:t> 欠品が起こりやすい</a:t>
            </a:r>
            <a:endParaRPr lang="en-US" altLang="ja-JP" sz="2400" b="0" dirty="0"/>
          </a:p>
          <a:p>
            <a:endParaRPr lang="en-US" altLang="ja-JP" sz="2400" b="0" dirty="0"/>
          </a:p>
          <a:p>
            <a:r>
              <a:rPr lang="ja-JP" altLang="en-US" sz="2400" b="0" dirty="0"/>
              <a:t>投入の順番が決まっていない</a:t>
            </a:r>
            <a:endParaRPr lang="en-US" altLang="ja-JP" sz="2400" b="0" dirty="0"/>
          </a:p>
          <a:p>
            <a:endParaRPr lang="en-US" altLang="ja-JP" sz="2400" b="0" dirty="0"/>
          </a:p>
          <a:p>
            <a:r>
              <a:rPr lang="en-US" altLang="ja-JP" sz="2400" b="0" dirty="0"/>
              <a:t>→</a:t>
            </a:r>
            <a:r>
              <a:rPr lang="ja-JP" altLang="en-US" sz="2400" b="0" dirty="0"/>
              <a:t> 優先すべき品番から投入できていない</a:t>
            </a:r>
            <a:endParaRPr lang="en-US" altLang="ja-JP" sz="2400" b="0" dirty="0"/>
          </a:p>
          <a:p>
            <a:r>
              <a:rPr lang="ja-JP" altLang="en-US" sz="2400" b="0" dirty="0"/>
              <a:t>いらない品番を入れて過多</a:t>
            </a:r>
            <a:endParaRPr lang="en-US" altLang="ja-JP" sz="2400" b="0" dirty="0"/>
          </a:p>
          <a:p>
            <a:r>
              <a:rPr lang="ja-JP" altLang="en-US" sz="2400" b="0" dirty="0"/>
              <a:t>いる品番を投入できずに欠品</a:t>
            </a:r>
            <a:endParaRPr lang="en-US" altLang="ja-JP" sz="2400" b="0" dirty="0"/>
          </a:p>
          <a:p>
            <a:endParaRPr kumimoji="1" lang="ja-JP" altLang="en-US" dirty="0"/>
          </a:p>
        </p:txBody>
      </p:sp>
      <p:sp>
        <p:nvSpPr>
          <p:cNvPr id="3" name="テキスト プレースホルダー 2"/>
          <p:cNvSpPr>
            <a:spLocks noGrp="1"/>
          </p:cNvSpPr>
          <p:nvPr>
            <p:ph type="body" sz="quarter" idx="20"/>
          </p:nvPr>
        </p:nvSpPr>
        <p:spPr/>
        <p:txBody>
          <a:bodyPr/>
          <a:lstStyle/>
          <a:p>
            <a:r>
              <a:rPr kumimoji="1" lang="ja-JP" altLang="en-US" dirty="0"/>
              <a:t>影響分析</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Tree>
    <p:extLst>
      <p:ext uri="{BB962C8B-B14F-4D97-AF65-F5344CB8AC3E}">
        <p14:creationId xmlns:p14="http://schemas.microsoft.com/office/powerpoint/2010/main" val="3069532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20"/>
          </p:nvPr>
        </p:nvSpPr>
        <p:spPr/>
        <p:txBody>
          <a:bodyPr/>
          <a:lstStyle/>
          <a:p>
            <a:endParaRPr kumimoji="1" lang="ja-JP" altLang="en-US"/>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graphicFrame>
        <p:nvGraphicFramePr>
          <p:cNvPr id="5" name="表 5">
            <a:extLst>
              <a:ext uri="{FF2B5EF4-FFF2-40B4-BE49-F238E27FC236}">
                <a16:creationId xmlns:a16="http://schemas.microsoft.com/office/drawing/2014/main" xmlns="" id="{F71A4386-82E5-4511-8E92-1109EC7272B4}"/>
              </a:ext>
            </a:extLst>
          </p:cNvPr>
          <p:cNvGraphicFramePr>
            <a:graphicFrameLocks noGrp="1"/>
          </p:cNvGraphicFramePr>
          <p:nvPr>
            <p:extLst>
              <p:ext uri="{D42A27DB-BD31-4B8C-83A1-F6EECF244321}">
                <p14:modId xmlns:p14="http://schemas.microsoft.com/office/powerpoint/2010/main" val="1435927846"/>
              </p:ext>
            </p:extLst>
          </p:nvPr>
        </p:nvGraphicFramePr>
        <p:xfrm>
          <a:off x="443076" y="753332"/>
          <a:ext cx="11341556" cy="6471570"/>
        </p:xfrm>
        <a:graphic>
          <a:graphicData uri="http://schemas.openxmlformats.org/drawingml/2006/table">
            <a:tbl>
              <a:tblPr firstRow="1" bandRow="1">
                <a:tableStyleId>{5C22544A-7EE6-4342-B048-85BDC9FD1C3A}</a:tableStyleId>
              </a:tblPr>
              <a:tblGrid>
                <a:gridCol w="2835389">
                  <a:extLst>
                    <a:ext uri="{9D8B030D-6E8A-4147-A177-3AD203B41FA5}">
                      <a16:colId xmlns:a16="http://schemas.microsoft.com/office/drawing/2014/main" xmlns="" val="2685526686"/>
                    </a:ext>
                  </a:extLst>
                </a:gridCol>
                <a:gridCol w="2835389">
                  <a:extLst>
                    <a:ext uri="{9D8B030D-6E8A-4147-A177-3AD203B41FA5}">
                      <a16:colId xmlns:a16="http://schemas.microsoft.com/office/drawing/2014/main" xmlns="" val="331184560"/>
                    </a:ext>
                  </a:extLst>
                </a:gridCol>
                <a:gridCol w="2835389">
                  <a:extLst>
                    <a:ext uri="{9D8B030D-6E8A-4147-A177-3AD203B41FA5}">
                      <a16:colId xmlns:a16="http://schemas.microsoft.com/office/drawing/2014/main" xmlns="" val="2258722082"/>
                    </a:ext>
                  </a:extLst>
                </a:gridCol>
                <a:gridCol w="2835389">
                  <a:extLst>
                    <a:ext uri="{9D8B030D-6E8A-4147-A177-3AD203B41FA5}">
                      <a16:colId xmlns:a16="http://schemas.microsoft.com/office/drawing/2014/main" xmlns="" val="3853364073"/>
                    </a:ext>
                  </a:extLst>
                </a:gridCol>
              </a:tblGrid>
              <a:tr h="1078595">
                <a:tc>
                  <a:txBody>
                    <a:bodyPr/>
                    <a:lstStyle/>
                    <a:p>
                      <a:endParaRPr kumimoji="1" lang="ja-JP" altLang="en-US" sz="1400" dirty="0"/>
                    </a:p>
                  </a:txBody>
                  <a:tcPr/>
                </a:tc>
                <a:tc>
                  <a:txBody>
                    <a:bodyPr/>
                    <a:lstStyle/>
                    <a:p>
                      <a:r>
                        <a:rPr kumimoji="1" lang="ja-JP" altLang="en-US" sz="1400" dirty="0"/>
                        <a:t>傾向</a:t>
                      </a:r>
                    </a:p>
                  </a:txBody>
                  <a:tcPr/>
                </a:tc>
                <a:tc>
                  <a:txBody>
                    <a:bodyPr/>
                    <a:lstStyle/>
                    <a:p>
                      <a:r>
                        <a:rPr kumimoji="1" lang="ja-JP" altLang="en-US" sz="1400" dirty="0"/>
                        <a:t>理由</a:t>
                      </a:r>
                    </a:p>
                  </a:txBody>
                  <a:tcPr/>
                </a:tc>
                <a:tc>
                  <a:txBody>
                    <a:bodyPr/>
                    <a:lstStyle/>
                    <a:p>
                      <a:r>
                        <a:rPr kumimoji="1" lang="ja-JP" altLang="en-US" sz="1400" dirty="0"/>
                        <a:t>影響</a:t>
                      </a:r>
                    </a:p>
                  </a:txBody>
                  <a:tcPr/>
                </a:tc>
                <a:extLst>
                  <a:ext uri="{0D108BD9-81ED-4DB2-BD59-A6C34878D82A}">
                    <a16:rowId xmlns:a16="http://schemas.microsoft.com/office/drawing/2014/main" xmlns="" val="777482742"/>
                  </a:ext>
                </a:extLst>
              </a:tr>
              <a:tr h="1078595">
                <a:tc>
                  <a:txBody>
                    <a:bodyPr/>
                    <a:lstStyle/>
                    <a:p>
                      <a:r>
                        <a:rPr kumimoji="1" lang="ja-JP" altLang="en-US" sz="1400" dirty="0"/>
                        <a:t>増加パターン</a:t>
                      </a:r>
                      <a:endParaRPr kumimoji="1" lang="en-US" altLang="ja-JP" sz="1400" dirty="0"/>
                    </a:p>
                  </a:txBody>
                  <a:tcPr/>
                </a:tc>
                <a:tc>
                  <a:txBody>
                    <a:bodyPr/>
                    <a:lstStyle/>
                    <a:p>
                      <a:r>
                        <a:rPr kumimoji="1" lang="ja-JP" altLang="en-US" sz="1400" dirty="0"/>
                        <a:t>納入数＜入庫数</a:t>
                      </a:r>
                    </a:p>
                  </a:txBody>
                  <a:tcPr/>
                </a:tc>
                <a:tc>
                  <a:txBody>
                    <a:bodyPr/>
                    <a:lstStyle/>
                    <a:p>
                      <a:r>
                        <a:rPr kumimoji="1" lang="ja-JP" altLang="en-US" sz="1400" dirty="0"/>
                        <a:t>？</a:t>
                      </a:r>
                    </a:p>
                  </a:txBody>
                  <a:tcPr/>
                </a:tc>
                <a:tc>
                  <a:txBody>
                    <a:bodyPr/>
                    <a:lstStyle/>
                    <a:p>
                      <a:endParaRPr kumimoji="1" lang="ja-JP" altLang="en-US" sz="1400"/>
                    </a:p>
                  </a:txBody>
                  <a:tcPr/>
                </a:tc>
                <a:extLst>
                  <a:ext uri="{0D108BD9-81ED-4DB2-BD59-A6C34878D82A}">
                    <a16:rowId xmlns:a16="http://schemas.microsoft.com/office/drawing/2014/main" xmlns="" val="3126781088"/>
                  </a:ext>
                </a:extLst>
              </a:tr>
              <a:tr h="1078595">
                <a:tc>
                  <a:txBody>
                    <a:bodyPr/>
                    <a:lstStyle/>
                    <a:p>
                      <a:r>
                        <a:rPr kumimoji="1" lang="ja-JP" altLang="en-US" sz="1400" dirty="0"/>
                        <a:t>増加パターン</a:t>
                      </a:r>
                    </a:p>
                  </a:txBody>
                  <a:tcPr/>
                </a:tc>
                <a:tc>
                  <a:txBody>
                    <a:bodyPr/>
                    <a:lstStyle/>
                    <a:p>
                      <a:r>
                        <a:rPr kumimoji="1" lang="ja-JP" altLang="en-US" sz="1400" dirty="0"/>
                        <a:t>日量数＜納入数</a:t>
                      </a:r>
                    </a:p>
                  </a:txBody>
                  <a:tcPr/>
                </a:tc>
                <a:tc>
                  <a:txBody>
                    <a:bodyPr/>
                    <a:lstStyle/>
                    <a:p>
                      <a:r>
                        <a:rPr kumimoji="1" lang="ja-JP" altLang="en-US" sz="1400" dirty="0"/>
                        <a:t>・計画よりも多い箱が納入されている</a:t>
                      </a:r>
                      <a:endParaRPr kumimoji="1" lang="en-US" altLang="ja-JP" sz="1400" dirty="0"/>
                    </a:p>
                  </a:txBody>
                  <a:tcPr/>
                </a:tc>
                <a:tc>
                  <a:txBody>
                    <a:bodyPr/>
                    <a:lstStyle/>
                    <a:p>
                      <a:endParaRPr kumimoji="1" lang="ja-JP" altLang="en-US" sz="1400" dirty="0"/>
                    </a:p>
                  </a:txBody>
                  <a:tcPr/>
                </a:tc>
                <a:extLst>
                  <a:ext uri="{0D108BD9-81ED-4DB2-BD59-A6C34878D82A}">
                    <a16:rowId xmlns:a16="http://schemas.microsoft.com/office/drawing/2014/main" xmlns="" val="62516912"/>
                  </a:ext>
                </a:extLst>
              </a:tr>
              <a:tr h="1078595">
                <a:tc>
                  <a:txBody>
                    <a:bodyPr/>
                    <a:lstStyle/>
                    <a:p>
                      <a:r>
                        <a:rPr kumimoji="1" lang="ja-JP" altLang="en-US" sz="1400" dirty="0"/>
                        <a:t>増加パターン</a:t>
                      </a:r>
                    </a:p>
                  </a:txBody>
                  <a:tcPr/>
                </a:tc>
                <a:tc>
                  <a:txBody>
                    <a:bodyPr/>
                    <a:lstStyle/>
                    <a:p>
                      <a:r>
                        <a:rPr kumimoji="1" lang="ja-JP" altLang="en-US" sz="1400" dirty="0"/>
                        <a:t>日量数＞組立数</a:t>
                      </a:r>
                    </a:p>
                  </a:txBody>
                  <a:tcPr/>
                </a:tc>
                <a:tc>
                  <a:txBody>
                    <a:bodyPr/>
                    <a:lstStyle/>
                    <a:p>
                      <a:endParaRPr kumimoji="1" lang="en-US" altLang="ja-JP" sz="1400" dirty="0"/>
                    </a:p>
                  </a:txBody>
                  <a:tcPr/>
                </a:tc>
                <a:tc>
                  <a:txBody>
                    <a:bodyPr/>
                    <a:lstStyle/>
                    <a:p>
                      <a:endParaRPr kumimoji="1" lang="ja-JP" altLang="en-US" sz="1400" dirty="0"/>
                    </a:p>
                  </a:txBody>
                  <a:tcPr/>
                </a:tc>
                <a:extLst>
                  <a:ext uri="{0D108BD9-81ED-4DB2-BD59-A6C34878D82A}">
                    <a16:rowId xmlns:a16="http://schemas.microsoft.com/office/drawing/2014/main" xmlns="" val="10003"/>
                  </a:ext>
                </a:extLst>
              </a:tr>
              <a:tr h="1078595">
                <a:tc>
                  <a:txBody>
                    <a:bodyPr/>
                    <a:lstStyle/>
                    <a:p>
                      <a:r>
                        <a:rPr kumimoji="1" lang="ja-JP" altLang="en-US" sz="1400" dirty="0"/>
                        <a:t>減少パターン</a:t>
                      </a:r>
                    </a:p>
                  </a:txBody>
                  <a:tcPr/>
                </a:tc>
                <a:tc>
                  <a:txBody>
                    <a:bodyPr/>
                    <a:lstStyle/>
                    <a:p>
                      <a:r>
                        <a:rPr kumimoji="1" lang="ja-JP" altLang="en-US" sz="1400" dirty="0"/>
                        <a:t>納入数＞入庫数</a:t>
                      </a:r>
                    </a:p>
                  </a:txBody>
                  <a:tcPr/>
                </a:tc>
                <a:tc>
                  <a:txBody>
                    <a:bodyPr/>
                    <a:lstStyle/>
                    <a:p>
                      <a:r>
                        <a:rPr kumimoji="1" lang="ja-JP" altLang="en-US" sz="1400" dirty="0"/>
                        <a:t>？</a:t>
                      </a:r>
                    </a:p>
                  </a:txBody>
                  <a:tcPr/>
                </a:tc>
                <a:tc>
                  <a:txBody>
                    <a:bodyPr/>
                    <a:lstStyle/>
                    <a:p>
                      <a:endParaRPr kumimoji="1" lang="ja-JP" altLang="en-US" sz="1400" dirty="0"/>
                    </a:p>
                  </a:txBody>
                  <a:tcPr/>
                </a:tc>
                <a:extLst>
                  <a:ext uri="{0D108BD9-81ED-4DB2-BD59-A6C34878D82A}">
                    <a16:rowId xmlns:a16="http://schemas.microsoft.com/office/drawing/2014/main" xmlns="" val="1842400494"/>
                  </a:ext>
                </a:extLst>
              </a:tr>
              <a:tr h="1078595">
                <a:tc>
                  <a:txBody>
                    <a:bodyPr/>
                    <a:lstStyle/>
                    <a:p>
                      <a:r>
                        <a:rPr kumimoji="1" lang="ja-JP" altLang="en-US" sz="1400" dirty="0"/>
                        <a:t>減少パターン</a:t>
                      </a:r>
                    </a:p>
                  </a:txBody>
                  <a:tcPr/>
                </a:tc>
                <a:tc>
                  <a:txBody>
                    <a:bodyPr/>
                    <a:lstStyle/>
                    <a:p>
                      <a:r>
                        <a:rPr kumimoji="1" lang="ja-JP" altLang="en-US" sz="1400" dirty="0"/>
                        <a:t>日量数＞納入数</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400" dirty="0"/>
                        <a:t>・計画よりも少ない箱が納入されている</a:t>
                      </a:r>
                      <a:endParaRPr kumimoji="1" lang="en-US" altLang="ja-JP" sz="1400" dirty="0"/>
                    </a:p>
                  </a:txBody>
                  <a:tcPr/>
                </a:tc>
                <a:tc>
                  <a:txBody>
                    <a:bodyPr/>
                    <a:lstStyle/>
                    <a:p>
                      <a:endParaRPr kumimoji="1" lang="ja-JP" altLang="en-US" sz="1400"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353703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endParaRPr kumimoji="1" lang="ja-JP" altLang="en-US"/>
          </a:p>
        </p:txBody>
      </p:sp>
      <p:sp>
        <p:nvSpPr>
          <p:cNvPr id="3" name="テキスト プレースホルダー 2"/>
          <p:cNvSpPr>
            <a:spLocks noGrp="1"/>
          </p:cNvSpPr>
          <p:nvPr>
            <p:ph type="body" sz="quarter" idx="20"/>
          </p:nvPr>
        </p:nvSpPr>
        <p:spPr/>
        <p:txBody>
          <a:bodyPr/>
          <a:lstStyle/>
          <a:p>
            <a:endParaRPr kumimoji="1" lang="ja-JP" altLang="en-US"/>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graphicFrame>
        <p:nvGraphicFramePr>
          <p:cNvPr id="5" name="表 5">
            <a:extLst>
              <a:ext uri="{FF2B5EF4-FFF2-40B4-BE49-F238E27FC236}">
                <a16:creationId xmlns:a16="http://schemas.microsoft.com/office/drawing/2014/main" xmlns="" id="{F71A4386-82E5-4511-8E92-1109EC7272B4}"/>
              </a:ext>
            </a:extLst>
          </p:cNvPr>
          <p:cNvGraphicFramePr>
            <a:graphicFrameLocks noGrp="1"/>
          </p:cNvGraphicFramePr>
          <p:nvPr>
            <p:extLst>
              <p:ext uri="{D42A27DB-BD31-4B8C-83A1-F6EECF244321}">
                <p14:modId xmlns:p14="http://schemas.microsoft.com/office/powerpoint/2010/main" val="2633932760"/>
              </p:ext>
            </p:extLst>
          </p:nvPr>
        </p:nvGraphicFramePr>
        <p:xfrm>
          <a:off x="443076" y="753332"/>
          <a:ext cx="11341556" cy="3235785"/>
        </p:xfrm>
        <a:graphic>
          <a:graphicData uri="http://schemas.openxmlformats.org/drawingml/2006/table">
            <a:tbl>
              <a:tblPr firstRow="1" bandRow="1">
                <a:tableStyleId>{5C22544A-7EE6-4342-B048-85BDC9FD1C3A}</a:tableStyleId>
              </a:tblPr>
              <a:tblGrid>
                <a:gridCol w="2835389">
                  <a:extLst>
                    <a:ext uri="{9D8B030D-6E8A-4147-A177-3AD203B41FA5}">
                      <a16:colId xmlns:a16="http://schemas.microsoft.com/office/drawing/2014/main" xmlns="" val="2685526686"/>
                    </a:ext>
                  </a:extLst>
                </a:gridCol>
                <a:gridCol w="2835389">
                  <a:extLst>
                    <a:ext uri="{9D8B030D-6E8A-4147-A177-3AD203B41FA5}">
                      <a16:colId xmlns:a16="http://schemas.microsoft.com/office/drawing/2014/main" xmlns="" val="331184560"/>
                    </a:ext>
                  </a:extLst>
                </a:gridCol>
                <a:gridCol w="2835389">
                  <a:extLst>
                    <a:ext uri="{9D8B030D-6E8A-4147-A177-3AD203B41FA5}">
                      <a16:colId xmlns:a16="http://schemas.microsoft.com/office/drawing/2014/main" xmlns="" val="2258722082"/>
                    </a:ext>
                  </a:extLst>
                </a:gridCol>
                <a:gridCol w="2835389">
                  <a:extLst>
                    <a:ext uri="{9D8B030D-6E8A-4147-A177-3AD203B41FA5}">
                      <a16:colId xmlns:a16="http://schemas.microsoft.com/office/drawing/2014/main" xmlns="" val="3853364073"/>
                    </a:ext>
                  </a:extLst>
                </a:gridCol>
              </a:tblGrid>
              <a:tr h="1078595">
                <a:tc>
                  <a:txBody>
                    <a:bodyPr/>
                    <a:lstStyle/>
                    <a:p>
                      <a:endParaRPr kumimoji="1" lang="ja-JP" altLang="en-US" sz="1400" dirty="0"/>
                    </a:p>
                  </a:txBody>
                  <a:tcPr/>
                </a:tc>
                <a:tc>
                  <a:txBody>
                    <a:bodyPr/>
                    <a:lstStyle/>
                    <a:p>
                      <a:r>
                        <a:rPr kumimoji="1" lang="ja-JP" altLang="en-US" sz="1400" dirty="0"/>
                        <a:t>傾向</a:t>
                      </a:r>
                    </a:p>
                  </a:txBody>
                  <a:tcPr/>
                </a:tc>
                <a:tc>
                  <a:txBody>
                    <a:bodyPr/>
                    <a:lstStyle/>
                    <a:p>
                      <a:r>
                        <a:rPr kumimoji="1" lang="ja-JP" altLang="en-US" sz="1400" dirty="0"/>
                        <a:t>理由</a:t>
                      </a:r>
                    </a:p>
                  </a:txBody>
                  <a:tcPr/>
                </a:tc>
                <a:tc>
                  <a:txBody>
                    <a:bodyPr/>
                    <a:lstStyle/>
                    <a:p>
                      <a:r>
                        <a:rPr kumimoji="1" lang="ja-JP" altLang="en-US" sz="1400" dirty="0"/>
                        <a:t>影響</a:t>
                      </a:r>
                    </a:p>
                  </a:txBody>
                  <a:tcPr/>
                </a:tc>
                <a:extLst>
                  <a:ext uri="{0D108BD9-81ED-4DB2-BD59-A6C34878D82A}">
                    <a16:rowId xmlns:a16="http://schemas.microsoft.com/office/drawing/2014/main" xmlns="" val="777482742"/>
                  </a:ext>
                </a:extLst>
              </a:tr>
              <a:tr h="1078595">
                <a:tc>
                  <a:txBody>
                    <a:bodyPr/>
                    <a:lstStyle/>
                    <a:p>
                      <a:endParaRPr kumimoji="1" lang="en-US" altLang="ja-JP" sz="1400" dirty="0"/>
                    </a:p>
                  </a:txBody>
                  <a:tcPr/>
                </a:tc>
                <a:tc>
                  <a:txBody>
                    <a:bodyPr/>
                    <a:lstStyle/>
                    <a:p>
                      <a:r>
                        <a:rPr kumimoji="1" lang="ja-JP" altLang="en-US" sz="1400" dirty="0"/>
                        <a:t>納入数＜入庫数</a:t>
                      </a:r>
                    </a:p>
                  </a:txBody>
                  <a:tcPr/>
                </a:tc>
                <a:tc>
                  <a:txBody>
                    <a:bodyPr/>
                    <a:lstStyle/>
                    <a:p>
                      <a:r>
                        <a:rPr kumimoji="1" lang="ja-JP" altLang="en-US" sz="1400" dirty="0"/>
                        <a:t>？</a:t>
                      </a:r>
                    </a:p>
                  </a:txBody>
                  <a:tcPr/>
                </a:tc>
                <a:tc>
                  <a:txBody>
                    <a:bodyPr/>
                    <a:lstStyle/>
                    <a:p>
                      <a:endParaRPr kumimoji="1" lang="ja-JP" altLang="en-US" sz="1400"/>
                    </a:p>
                  </a:txBody>
                  <a:tcPr/>
                </a:tc>
                <a:extLst>
                  <a:ext uri="{0D108BD9-81ED-4DB2-BD59-A6C34878D82A}">
                    <a16:rowId xmlns:a16="http://schemas.microsoft.com/office/drawing/2014/main" xmlns="" val="3126781088"/>
                  </a:ext>
                </a:extLst>
              </a:tr>
              <a:tr h="1078595">
                <a:tc>
                  <a:txBody>
                    <a:bodyPr/>
                    <a:lstStyle/>
                    <a:p>
                      <a:r>
                        <a:rPr kumimoji="1" lang="ja-JP" altLang="en-US" sz="1400" dirty="0"/>
                        <a:t>増加パターン</a:t>
                      </a:r>
                    </a:p>
                  </a:txBody>
                  <a:tcPr/>
                </a:tc>
                <a:tc>
                  <a:txBody>
                    <a:bodyPr/>
                    <a:lstStyle/>
                    <a:p>
                      <a:r>
                        <a:rPr kumimoji="1" lang="ja-JP" altLang="en-US" sz="1400" dirty="0"/>
                        <a:t>日量数＜納入数</a:t>
                      </a:r>
                    </a:p>
                  </a:txBody>
                  <a:tcPr/>
                </a:tc>
                <a:tc>
                  <a:txBody>
                    <a:bodyPr/>
                    <a:lstStyle/>
                    <a:p>
                      <a:r>
                        <a:rPr kumimoji="1" lang="ja-JP" altLang="en-US" sz="1400" dirty="0"/>
                        <a:t>・計画よりも多い箱が納入されている</a:t>
                      </a:r>
                      <a:endParaRPr kumimoji="1" lang="en-US" altLang="ja-JP" sz="1400" dirty="0"/>
                    </a:p>
                  </a:txBody>
                  <a:tcPr/>
                </a:tc>
                <a:tc>
                  <a:txBody>
                    <a:bodyPr/>
                    <a:lstStyle/>
                    <a:p>
                      <a:endParaRPr kumimoji="1" lang="ja-JP" altLang="en-US" sz="1400" dirty="0"/>
                    </a:p>
                  </a:txBody>
                  <a:tcPr/>
                </a:tc>
                <a:extLst>
                  <a:ext uri="{0D108BD9-81ED-4DB2-BD59-A6C34878D82A}">
                    <a16:rowId xmlns:a16="http://schemas.microsoft.com/office/drawing/2014/main" xmlns="" val="62516912"/>
                  </a:ext>
                </a:extLst>
              </a:tr>
            </a:tbl>
          </a:graphicData>
        </a:graphic>
      </p:graphicFrame>
    </p:spTree>
    <p:extLst>
      <p:ext uri="{BB962C8B-B14F-4D97-AF65-F5344CB8AC3E}">
        <p14:creationId xmlns:p14="http://schemas.microsoft.com/office/powerpoint/2010/main" val="776335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E94ABB36-175F-4E82-A926-104A6781AF06}"/>
              </a:ext>
            </a:extLst>
          </p:cNvPr>
          <p:cNvSpPr>
            <a:spLocks noGrp="1"/>
          </p:cNvSpPr>
          <p:nvPr>
            <p:ph type="body" sz="quarter" idx="18"/>
          </p:nvPr>
        </p:nvSpPr>
        <p:spPr>
          <a:xfrm>
            <a:off x="483384" y="788569"/>
            <a:ext cx="11341555" cy="5637600"/>
          </a:xfrm>
        </p:spPr>
        <p:txBody>
          <a:bodyPr/>
          <a:lstStyle/>
          <a:p>
            <a:r>
              <a:rPr lang="ja-JP" altLang="en-US" dirty="0"/>
              <a:t>分析開発を、次の２ステップで進めます。</a:t>
            </a:r>
            <a:endParaRPr kumimoji="1" lang="ja-JP" altLang="en-US" dirty="0"/>
          </a:p>
        </p:txBody>
      </p:sp>
      <p:sp>
        <p:nvSpPr>
          <p:cNvPr id="3" name="テキスト プレースホルダー 2">
            <a:extLst>
              <a:ext uri="{FF2B5EF4-FFF2-40B4-BE49-F238E27FC236}">
                <a16:creationId xmlns:a16="http://schemas.microsoft.com/office/drawing/2014/main" xmlns="" id="{7404DB31-D5BA-42BC-B49B-7DD5515F3391}"/>
              </a:ext>
            </a:extLst>
          </p:cNvPr>
          <p:cNvSpPr>
            <a:spLocks noGrp="1"/>
          </p:cNvSpPr>
          <p:nvPr>
            <p:ph type="body" sz="quarter" idx="20"/>
          </p:nvPr>
        </p:nvSpPr>
        <p:spPr/>
        <p:txBody>
          <a:bodyPr/>
          <a:lstStyle/>
          <a:p>
            <a:r>
              <a:rPr kumimoji="1" lang="en-US" altLang="ja-JP" sz="2000" dirty="0" smtClean="0"/>
              <a:t>2. </a:t>
            </a:r>
            <a:r>
              <a:rPr kumimoji="1" lang="ja-JP" altLang="en-US" sz="2000" dirty="0" smtClean="0"/>
              <a:t>分析</a:t>
            </a:r>
            <a:r>
              <a:rPr kumimoji="1" lang="ja-JP" altLang="en-US" sz="2000" dirty="0"/>
              <a:t>開発の</a:t>
            </a:r>
            <a:r>
              <a:rPr kumimoji="1" lang="ja-JP" altLang="en-US" sz="2000" dirty="0" smtClean="0"/>
              <a:t>進め</a:t>
            </a:r>
            <a:r>
              <a:rPr lang="ja-JP" altLang="en-US" sz="2000" dirty="0" smtClean="0"/>
              <a:t>方</a:t>
            </a:r>
            <a:endParaRPr kumimoji="1" lang="en-US" altLang="ja-JP" sz="2000" dirty="0"/>
          </a:p>
          <a:p>
            <a:endParaRPr kumimoji="1" lang="en-US" altLang="ja-JP" dirty="0"/>
          </a:p>
        </p:txBody>
      </p:sp>
      <p:sp>
        <p:nvSpPr>
          <p:cNvPr id="4" name="日付プレースホルダー 3">
            <a:extLst>
              <a:ext uri="{FF2B5EF4-FFF2-40B4-BE49-F238E27FC236}">
                <a16:creationId xmlns:a16="http://schemas.microsoft.com/office/drawing/2014/main" xmlns="" id="{15AC0DB6-B6CD-47AE-A978-AAC019BAE445}"/>
              </a:ext>
            </a:extLst>
          </p:cNvPr>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
        <p:nvSpPr>
          <p:cNvPr id="14" name="矢印: 山形 13">
            <a:extLst>
              <a:ext uri="{FF2B5EF4-FFF2-40B4-BE49-F238E27FC236}">
                <a16:creationId xmlns:a16="http://schemas.microsoft.com/office/drawing/2014/main" xmlns="" id="{ED1C73ED-6232-41C8-9DB4-7A95E4F63F7C}"/>
              </a:ext>
            </a:extLst>
          </p:cNvPr>
          <p:cNvSpPr/>
          <p:nvPr/>
        </p:nvSpPr>
        <p:spPr>
          <a:xfrm>
            <a:off x="6130037" y="1460919"/>
            <a:ext cx="5459563" cy="48463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bg1"/>
                </a:solidFill>
              </a:rPr>
              <a:t>STEP2</a:t>
            </a:r>
            <a:r>
              <a:rPr lang="ja-JP" altLang="en-US" dirty="0">
                <a:solidFill>
                  <a:schemeClr val="bg1"/>
                </a:solidFill>
              </a:rPr>
              <a:t>：</a:t>
            </a:r>
            <a:r>
              <a:rPr lang="en-US" altLang="ja-JP" dirty="0">
                <a:solidFill>
                  <a:schemeClr val="bg1"/>
                </a:solidFill>
              </a:rPr>
              <a:t>AI</a:t>
            </a:r>
            <a:r>
              <a:rPr lang="ja-JP" altLang="en-US" dirty="0">
                <a:solidFill>
                  <a:schemeClr val="bg1"/>
                </a:solidFill>
              </a:rPr>
              <a:t>モデルの開発</a:t>
            </a:r>
            <a:endParaRPr kumimoji="1" lang="ja-JP" altLang="en-US" dirty="0">
              <a:solidFill>
                <a:schemeClr val="bg1"/>
              </a:solidFill>
            </a:endParaRPr>
          </a:p>
        </p:txBody>
      </p:sp>
      <p:sp>
        <p:nvSpPr>
          <p:cNvPr id="15" name="矢印: 五方向 14">
            <a:extLst>
              <a:ext uri="{FF2B5EF4-FFF2-40B4-BE49-F238E27FC236}">
                <a16:creationId xmlns:a16="http://schemas.microsoft.com/office/drawing/2014/main" xmlns="" id="{7FD6CE9A-7A4F-43AD-B20E-59FBD5BDC13C}"/>
              </a:ext>
            </a:extLst>
          </p:cNvPr>
          <p:cNvSpPr/>
          <p:nvPr/>
        </p:nvSpPr>
        <p:spPr>
          <a:xfrm>
            <a:off x="694598" y="1460919"/>
            <a:ext cx="5459564" cy="484632"/>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STEP1</a:t>
            </a:r>
            <a:r>
              <a:rPr kumimoji="1" lang="ja-JP" altLang="en-US" dirty="0"/>
              <a:t>（</a:t>
            </a:r>
            <a:r>
              <a:rPr kumimoji="1" lang="en-US" altLang="ja-JP" dirty="0"/>
              <a:t>AI</a:t>
            </a:r>
            <a:r>
              <a:rPr kumimoji="1" lang="ja-JP" altLang="en-US" dirty="0"/>
              <a:t>モデル開発のための）データ分析</a:t>
            </a:r>
          </a:p>
        </p:txBody>
      </p:sp>
      <p:sp>
        <p:nvSpPr>
          <p:cNvPr id="5" name="正方形/長方形 4">
            <a:extLst>
              <a:ext uri="{FF2B5EF4-FFF2-40B4-BE49-F238E27FC236}">
                <a16:creationId xmlns:a16="http://schemas.microsoft.com/office/drawing/2014/main" xmlns="" id="{A914807A-52B7-46F3-9D2E-85AF99C0CCC5}"/>
              </a:ext>
            </a:extLst>
          </p:cNvPr>
          <p:cNvSpPr/>
          <p:nvPr/>
        </p:nvSpPr>
        <p:spPr>
          <a:xfrm>
            <a:off x="874358" y="2441753"/>
            <a:ext cx="572711" cy="15803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b="1" dirty="0">
                <a:solidFill>
                  <a:schemeClr val="tx1"/>
                </a:solidFill>
              </a:rPr>
              <a:t>目的設定</a:t>
            </a:r>
          </a:p>
        </p:txBody>
      </p:sp>
      <p:sp>
        <p:nvSpPr>
          <p:cNvPr id="27" name="正方形/長方形 26">
            <a:extLst>
              <a:ext uri="{FF2B5EF4-FFF2-40B4-BE49-F238E27FC236}">
                <a16:creationId xmlns:a16="http://schemas.microsoft.com/office/drawing/2014/main" xmlns="" id="{39A95F4B-DB55-449B-81C2-B9381DBF9559}"/>
              </a:ext>
            </a:extLst>
          </p:cNvPr>
          <p:cNvSpPr/>
          <p:nvPr/>
        </p:nvSpPr>
        <p:spPr>
          <a:xfrm>
            <a:off x="2529148" y="2441753"/>
            <a:ext cx="572711" cy="15803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b="1" dirty="0">
                <a:solidFill>
                  <a:schemeClr val="tx1"/>
                </a:solidFill>
              </a:rPr>
              <a:t>仮説立て</a:t>
            </a:r>
            <a:endParaRPr kumimoji="1" lang="ja-JP" altLang="en-US" b="1" dirty="0">
              <a:solidFill>
                <a:schemeClr val="tx1"/>
              </a:solidFill>
            </a:endParaRPr>
          </a:p>
        </p:txBody>
      </p:sp>
      <p:sp>
        <p:nvSpPr>
          <p:cNvPr id="28" name="正方形/長方形 27">
            <a:extLst>
              <a:ext uri="{FF2B5EF4-FFF2-40B4-BE49-F238E27FC236}">
                <a16:creationId xmlns:a16="http://schemas.microsoft.com/office/drawing/2014/main" xmlns="" id="{85AAC1F9-F78F-44D6-8270-F36919A98959}"/>
              </a:ext>
            </a:extLst>
          </p:cNvPr>
          <p:cNvSpPr/>
          <p:nvPr/>
        </p:nvSpPr>
        <p:spPr>
          <a:xfrm>
            <a:off x="4183938" y="2421309"/>
            <a:ext cx="572711" cy="1621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b="1" dirty="0">
                <a:solidFill>
                  <a:schemeClr val="tx1"/>
                </a:solidFill>
              </a:rPr>
              <a:t>データ分析</a:t>
            </a:r>
            <a:endParaRPr kumimoji="1" lang="ja-JP" altLang="en-US" b="1" dirty="0">
              <a:solidFill>
                <a:schemeClr val="tx1"/>
              </a:solidFill>
            </a:endParaRPr>
          </a:p>
        </p:txBody>
      </p:sp>
      <p:sp>
        <p:nvSpPr>
          <p:cNvPr id="29" name="正方形/長方形 28">
            <a:extLst>
              <a:ext uri="{FF2B5EF4-FFF2-40B4-BE49-F238E27FC236}">
                <a16:creationId xmlns:a16="http://schemas.microsoft.com/office/drawing/2014/main" xmlns="" id="{C16973F9-F8D7-4FE8-BF52-AD1D496943AC}"/>
              </a:ext>
            </a:extLst>
          </p:cNvPr>
          <p:cNvSpPr/>
          <p:nvPr/>
        </p:nvSpPr>
        <p:spPr>
          <a:xfrm>
            <a:off x="5838728" y="2421309"/>
            <a:ext cx="572710" cy="16211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b="1" dirty="0">
                <a:solidFill>
                  <a:schemeClr val="tx1"/>
                </a:solidFill>
              </a:rPr>
              <a:t>目標設定</a:t>
            </a:r>
            <a:endParaRPr kumimoji="1" lang="ja-JP" altLang="en-US" b="1" dirty="0">
              <a:solidFill>
                <a:schemeClr val="tx1"/>
              </a:solidFill>
            </a:endParaRPr>
          </a:p>
        </p:txBody>
      </p:sp>
      <p:sp>
        <p:nvSpPr>
          <p:cNvPr id="30" name="正方形/長方形 29">
            <a:extLst>
              <a:ext uri="{FF2B5EF4-FFF2-40B4-BE49-F238E27FC236}">
                <a16:creationId xmlns:a16="http://schemas.microsoft.com/office/drawing/2014/main" xmlns="" id="{E6255547-47AB-44E9-949A-60708820C191}"/>
              </a:ext>
            </a:extLst>
          </p:cNvPr>
          <p:cNvSpPr/>
          <p:nvPr/>
        </p:nvSpPr>
        <p:spPr>
          <a:xfrm>
            <a:off x="7493518" y="2421309"/>
            <a:ext cx="572710" cy="16211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b="1" dirty="0">
                <a:solidFill>
                  <a:schemeClr val="tx1"/>
                </a:solidFill>
              </a:rPr>
              <a:t>モデル設計</a:t>
            </a:r>
          </a:p>
        </p:txBody>
      </p:sp>
      <p:sp>
        <p:nvSpPr>
          <p:cNvPr id="33" name="正方形/長方形 32">
            <a:extLst>
              <a:ext uri="{FF2B5EF4-FFF2-40B4-BE49-F238E27FC236}">
                <a16:creationId xmlns:a16="http://schemas.microsoft.com/office/drawing/2014/main" xmlns="" id="{CDF250B1-0C38-40F7-8522-A5AE9340C551}"/>
              </a:ext>
            </a:extLst>
          </p:cNvPr>
          <p:cNvSpPr/>
          <p:nvPr/>
        </p:nvSpPr>
        <p:spPr>
          <a:xfrm>
            <a:off x="9148307" y="2441753"/>
            <a:ext cx="572710" cy="15803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ja-JP" altLang="en-US" b="1" dirty="0">
                <a:solidFill>
                  <a:schemeClr val="tx1"/>
                </a:solidFill>
              </a:rPr>
              <a:t>モデル評価</a:t>
            </a:r>
            <a:endParaRPr kumimoji="1" lang="ja-JP" altLang="en-US" b="1" dirty="0">
              <a:solidFill>
                <a:schemeClr val="tx1"/>
              </a:solidFill>
            </a:endParaRPr>
          </a:p>
        </p:txBody>
      </p:sp>
      <p:sp>
        <p:nvSpPr>
          <p:cNvPr id="41" name="正方形/長方形 40">
            <a:extLst>
              <a:ext uri="{FF2B5EF4-FFF2-40B4-BE49-F238E27FC236}">
                <a16:creationId xmlns:a16="http://schemas.microsoft.com/office/drawing/2014/main" xmlns="" id="{CE106B07-4ECE-49E0-9207-773FEE744E00}"/>
              </a:ext>
            </a:extLst>
          </p:cNvPr>
          <p:cNvSpPr/>
          <p:nvPr/>
        </p:nvSpPr>
        <p:spPr>
          <a:xfrm>
            <a:off x="10792599" y="2384739"/>
            <a:ext cx="572710" cy="16943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kumimoji="1" lang="ja-JP" altLang="en-US" b="1" dirty="0">
                <a:solidFill>
                  <a:schemeClr val="tx1"/>
                </a:solidFill>
              </a:rPr>
              <a:t>システム開発</a:t>
            </a:r>
          </a:p>
        </p:txBody>
      </p:sp>
      <p:sp>
        <p:nvSpPr>
          <p:cNvPr id="6" name="矢印: 右 5">
            <a:extLst>
              <a:ext uri="{FF2B5EF4-FFF2-40B4-BE49-F238E27FC236}">
                <a16:creationId xmlns:a16="http://schemas.microsoft.com/office/drawing/2014/main" xmlns="" id="{D5BF5B5A-2701-4B90-9488-79A8312F7B76}"/>
              </a:ext>
            </a:extLst>
          </p:cNvPr>
          <p:cNvSpPr/>
          <p:nvPr/>
        </p:nvSpPr>
        <p:spPr>
          <a:xfrm>
            <a:off x="1722698" y="2984107"/>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右 42">
            <a:extLst>
              <a:ext uri="{FF2B5EF4-FFF2-40B4-BE49-F238E27FC236}">
                <a16:creationId xmlns:a16="http://schemas.microsoft.com/office/drawing/2014/main" xmlns="" id="{B637BFBB-A475-42F0-9966-97DD0EB6BB7D}"/>
              </a:ext>
            </a:extLst>
          </p:cNvPr>
          <p:cNvSpPr/>
          <p:nvPr/>
        </p:nvSpPr>
        <p:spPr>
          <a:xfrm>
            <a:off x="5032278" y="2984107"/>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右 43">
            <a:extLst>
              <a:ext uri="{FF2B5EF4-FFF2-40B4-BE49-F238E27FC236}">
                <a16:creationId xmlns:a16="http://schemas.microsoft.com/office/drawing/2014/main" xmlns="" id="{63E6CC85-3BD9-45C8-AAE2-7D65BFFD0400}"/>
              </a:ext>
            </a:extLst>
          </p:cNvPr>
          <p:cNvSpPr/>
          <p:nvPr/>
        </p:nvSpPr>
        <p:spPr>
          <a:xfrm>
            <a:off x="6687068" y="2984107"/>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矢印: 環状 101">
            <a:extLst>
              <a:ext uri="{FF2B5EF4-FFF2-40B4-BE49-F238E27FC236}">
                <a16:creationId xmlns:a16="http://schemas.microsoft.com/office/drawing/2014/main" xmlns="" id="{C5BE3FB2-FD10-46F1-805E-AC92891A924C}"/>
              </a:ext>
            </a:extLst>
          </p:cNvPr>
          <p:cNvSpPr/>
          <p:nvPr/>
        </p:nvSpPr>
        <p:spPr>
          <a:xfrm>
            <a:off x="3356543" y="2773508"/>
            <a:ext cx="572711" cy="750926"/>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矢印: 環状 102">
            <a:extLst>
              <a:ext uri="{FF2B5EF4-FFF2-40B4-BE49-F238E27FC236}">
                <a16:creationId xmlns:a16="http://schemas.microsoft.com/office/drawing/2014/main" xmlns="" id="{45D23B46-847A-460B-A893-E4C085999B4D}"/>
              </a:ext>
            </a:extLst>
          </p:cNvPr>
          <p:cNvSpPr/>
          <p:nvPr/>
        </p:nvSpPr>
        <p:spPr>
          <a:xfrm rot="10800000">
            <a:off x="3368565" y="2856443"/>
            <a:ext cx="572711" cy="750926"/>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4" name="矢印: 環状 103">
            <a:extLst>
              <a:ext uri="{FF2B5EF4-FFF2-40B4-BE49-F238E27FC236}">
                <a16:creationId xmlns:a16="http://schemas.microsoft.com/office/drawing/2014/main" xmlns="" id="{6A484021-0B55-4431-82E5-01A7EA154B21}"/>
              </a:ext>
            </a:extLst>
          </p:cNvPr>
          <p:cNvSpPr/>
          <p:nvPr/>
        </p:nvSpPr>
        <p:spPr>
          <a:xfrm>
            <a:off x="8320150" y="2773509"/>
            <a:ext cx="572711" cy="750926"/>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105" name="矢印: 環状 104">
            <a:extLst>
              <a:ext uri="{FF2B5EF4-FFF2-40B4-BE49-F238E27FC236}">
                <a16:creationId xmlns:a16="http://schemas.microsoft.com/office/drawing/2014/main" xmlns="" id="{B99784AD-16DB-4ED5-BD03-2598D9A7C84B}"/>
              </a:ext>
            </a:extLst>
          </p:cNvPr>
          <p:cNvSpPr/>
          <p:nvPr/>
        </p:nvSpPr>
        <p:spPr>
          <a:xfrm rot="10800000">
            <a:off x="8332172" y="2856444"/>
            <a:ext cx="572711" cy="750926"/>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9" name="吹き出し: 角を丸めた四角形 108">
            <a:extLst>
              <a:ext uri="{FF2B5EF4-FFF2-40B4-BE49-F238E27FC236}">
                <a16:creationId xmlns:a16="http://schemas.microsoft.com/office/drawing/2014/main" xmlns="" id="{60B00F9F-E6C8-41BD-A636-162BA13EA359}"/>
              </a:ext>
            </a:extLst>
          </p:cNvPr>
          <p:cNvSpPr/>
          <p:nvPr/>
        </p:nvSpPr>
        <p:spPr>
          <a:xfrm>
            <a:off x="5712339" y="4359039"/>
            <a:ext cx="2371277" cy="1183058"/>
          </a:xfrm>
          <a:prstGeom prst="wedgeRoundRectCallout">
            <a:avLst>
              <a:gd name="adj1" fmla="val -29581"/>
              <a:gd name="adj2" fmla="val -82800"/>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その“要因”に対する改善</a:t>
            </a:r>
            <a:r>
              <a:rPr lang="ja-JP" altLang="en-US" sz="1600" dirty="0">
                <a:solidFill>
                  <a:schemeClr val="accent1"/>
                </a:solidFill>
              </a:rPr>
              <a:t>施策</a:t>
            </a:r>
            <a:r>
              <a:rPr kumimoji="1" lang="ja-JP" altLang="en-US" sz="1600" dirty="0">
                <a:solidFill>
                  <a:schemeClr val="accent1"/>
                </a:solidFill>
              </a:rPr>
              <a:t>を実施したい</a:t>
            </a:r>
            <a:endParaRPr kumimoji="1" lang="en-US" altLang="ja-JP" sz="1000" u="sng" dirty="0">
              <a:solidFill>
                <a:schemeClr val="accent1"/>
              </a:solidFill>
            </a:endParaRPr>
          </a:p>
        </p:txBody>
      </p:sp>
      <p:sp>
        <p:nvSpPr>
          <p:cNvPr id="110" name="吹き出し: 角を丸めた四角形 109">
            <a:extLst>
              <a:ext uri="{FF2B5EF4-FFF2-40B4-BE49-F238E27FC236}">
                <a16:creationId xmlns:a16="http://schemas.microsoft.com/office/drawing/2014/main" xmlns="" id="{FA958CA9-1460-4CE9-858B-5F8F2AF3092F}"/>
              </a:ext>
            </a:extLst>
          </p:cNvPr>
          <p:cNvSpPr/>
          <p:nvPr/>
        </p:nvSpPr>
        <p:spPr>
          <a:xfrm>
            <a:off x="8152759" y="4359039"/>
            <a:ext cx="3347986" cy="1752966"/>
          </a:xfrm>
          <a:prstGeom prst="wedgeRoundRectCallout">
            <a:avLst>
              <a:gd name="adj1" fmla="val -29479"/>
              <a:gd name="adj2" fmla="val -70796"/>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施策を実施するために　　　　　必要な</a:t>
            </a:r>
            <a:r>
              <a:rPr lang="en-US" altLang="ja-JP" sz="1600" dirty="0">
                <a:solidFill>
                  <a:schemeClr val="accent1"/>
                </a:solidFill>
              </a:rPr>
              <a:t>AI</a:t>
            </a:r>
            <a:r>
              <a:rPr kumimoji="1" lang="ja-JP" altLang="en-US" sz="1600" dirty="0">
                <a:solidFill>
                  <a:schemeClr val="accent1"/>
                </a:solidFill>
              </a:rPr>
              <a:t>モデルを開発</a:t>
            </a:r>
            <a:r>
              <a:rPr lang="ja-JP" altLang="en-US" sz="1600" dirty="0">
                <a:solidFill>
                  <a:schemeClr val="accent1"/>
                </a:solidFill>
              </a:rPr>
              <a:t>する</a:t>
            </a:r>
            <a:endParaRPr kumimoji="1" lang="en-US" altLang="ja-JP" sz="1600" dirty="0">
              <a:solidFill>
                <a:schemeClr val="accent1"/>
              </a:solidFill>
            </a:endParaRPr>
          </a:p>
          <a:p>
            <a:endParaRPr lang="en-US" altLang="ja-JP" sz="800" dirty="0">
              <a:solidFill>
                <a:schemeClr val="accent1"/>
              </a:solidFill>
            </a:endParaRPr>
          </a:p>
          <a:p>
            <a:r>
              <a:rPr lang="ja-JP" altLang="en-US" sz="1200" u="sng" dirty="0">
                <a:solidFill>
                  <a:schemeClr val="tx1"/>
                </a:solidFill>
              </a:rPr>
              <a:t>取り組み概要</a:t>
            </a:r>
            <a:endParaRPr lang="en-US" altLang="ja-JP" sz="1200" u="sng" dirty="0">
              <a:solidFill>
                <a:schemeClr val="tx1"/>
              </a:solidFill>
            </a:endParaRPr>
          </a:p>
          <a:p>
            <a:r>
              <a:rPr lang="ja-JP" altLang="en-US" sz="1200" dirty="0">
                <a:solidFill>
                  <a:schemeClr val="tx1"/>
                </a:solidFill>
              </a:rPr>
              <a:t>・モデルや手法の選定</a:t>
            </a:r>
            <a:endParaRPr lang="en-US" altLang="ja-JP" sz="1200" dirty="0">
              <a:solidFill>
                <a:schemeClr val="tx1"/>
              </a:solidFill>
            </a:endParaRPr>
          </a:p>
          <a:p>
            <a:r>
              <a:rPr lang="ja-JP" altLang="en-US" sz="1200" dirty="0">
                <a:solidFill>
                  <a:schemeClr val="tx1"/>
                </a:solidFill>
              </a:rPr>
              <a:t>・○○の異常を検知するモデル開発</a:t>
            </a:r>
            <a:endParaRPr lang="en-US" altLang="ja-JP" sz="1200" dirty="0">
              <a:solidFill>
                <a:schemeClr val="tx1"/>
              </a:solidFill>
            </a:endParaRPr>
          </a:p>
        </p:txBody>
      </p:sp>
      <p:sp>
        <p:nvSpPr>
          <p:cNvPr id="108" name="吹き出し: 角を丸めた四角形 107">
            <a:extLst>
              <a:ext uri="{FF2B5EF4-FFF2-40B4-BE49-F238E27FC236}">
                <a16:creationId xmlns:a16="http://schemas.microsoft.com/office/drawing/2014/main" xmlns="" id="{EBD08228-C96B-4791-BAFC-2460B432A778}"/>
              </a:ext>
            </a:extLst>
          </p:cNvPr>
          <p:cNvSpPr/>
          <p:nvPr/>
        </p:nvSpPr>
        <p:spPr>
          <a:xfrm>
            <a:off x="3225418" y="4338603"/>
            <a:ext cx="2385221" cy="1793839"/>
          </a:xfrm>
          <a:prstGeom prst="wedgeRoundRectCallout">
            <a:avLst>
              <a:gd name="adj1" fmla="val -32345"/>
              <a:gd name="adj2" fmla="val -8594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在庫の異常に関わる　“要因”を推定する</a:t>
            </a:r>
            <a:endParaRPr kumimoji="1" lang="en-US" altLang="ja-JP" sz="1600" dirty="0">
              <a:solidFill>
                <a:schemeClr val="accent1"/>
              </a:solidFill>
            </a:endParaRPr>
          </a:p>
          <a:p>
            <a:endParaRPr kumimoji="1" lang="en-US" altLang="ja-JP" sz="800" u="sng" dirty="0">
              <a:solidFill>
                <a:schemeClr val="accent1"/>
              </a:solidFill>
            </a:endParaRPr>
          </a:p>
          <a:p>
            <a:r>
              <a:rPr lang="ja-JP" altLang="en-US" sz="1200" u="sng" dirty="0">
                <a:solidFill>
                  <a:schemeClr val="tx1"/>
                </a:solidFill>
              </a:rPr>
              <a:t>取り組み概要</a:t>
            </a:r>
            <a:endParaRPr lang="en-US" altLang="ja-JP" sz="1200" u="sng" dirty="0">
              <a:solidFill>
                <a:schemeClr val="tx1"/>
              </a:solidFill>
            </a:endParaRPr>
          </a:p>
          <a:p>
            <a:r>
              <a:rPr lang="ja-JP" altLang="en-US" sz="1200" dirty="0">
                <a:solidFill>
                  <a:schemeClr val="tx1"/>
                </a:solidFill>
              </a:rPr>
              <a:t>・仮説を設定し検証する</a:t>
            </a:r>
            <a:endParaRPr lang="en-US" altLang="ja-JP" sz="1200" dirty="0">
              <a:solidFill>
                <a:schemeClr val="tx1"/>
              </a:solidFill>
            </a:endParaRPr>
          </a:p>
          <a:p>
            <a:r>
              <a:rPr lang="ja-JP" altLang="en-US" sz="1200" dirty="0">
                <a:solidFill>
                  <a:schemeClr val="tx1"/>
                </a:solidFill>
              </a:rPr>
              <a:t>・データを網羅的に分析する</a:t>
            </a:r>
            <a:endParaRPr lang="en-US" altLang="ja-JP" sz="1200" dirty="0">
              <a:solidFill>
                <a:schemeClr val="tx1"/>
              </a:solidFill>
            </a:endParaRPr>
          </a:p>
        </p:txBody>
      </p:sp>
      <p:sp>
        <p:nvSpPr>
          <p:cNvPr id="31" name="吹き出し: 角を丸めた四角形 30">
            <a:extLst>
              <a:ext uri="{FF2B5EF4-FFF2-40B4-BE49-F238E27FC236}">
                <a16:creationId xmlns:a16="http://schemas.microsoft.com/office/drawing/2014/main" xmlns="" id="{0682A2F0-7A4E-4ED2-B11B-00D9FD2E2730}"/>
              </a:ext>
            </a:extLst>
          </p:cNvPr>
          <p:cNvSpPr/>
          <p:nvPr/>
        </p:nvSpPr>
        <p:spPr>
          <a:xfrm>
            <a:off x="701424" y="4367363"/>
            <a:ext cx="2410604" cy="1084019"/>
          </a:xfrm>
          <a:prstGeom prst="wedgeRoundRectCallout">
            <a:avLst>
              <a:gd name="adj1" fmla="val -29593"/>
              <a:gd name="adj2" fmla="val -7893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a:solidFill>
                  <a:schemeClr val="accent1"/>
                </a:solidFill>
              </a:rPr>
              <a:t>在庫が異常になっている要因を推定したい</a:t>
            </a:r>
            <a:endParaRPr lang="en-US" altLang="ja-JP" sz="1600" dirty="0">
              <a:solidFill>
                <a:schemeClr val="accent1"/>
              </a:solidFill>
            </a:endParaRPr>
          </a:p>
        </p:txBody>
      </p:sp>
      <p:sp>
        <p:nvSpPr>
          <p:cNvPr id="32" name="矢印: 右 31">
            <a:extLst>
              <a:ext uri="{FF2B5EF4-FFF2-40B4-BE49-F238E27FC236}">
                <a16:creationId xmlns:a16="http://schemas.microsoft.com/office/drawing/2014/main" xmlns="" id="{F8B1FBEC-FC9F-4772-A013-B7530398FC91}"/>
              </a:ext>
            </a:extLst>
          </p:cNvPr>
          <p:cNvSpPr/>
          <p:nvPr/>
        </p:nvSpPr>
        <p:spPr>
          <a:xfrm>
            <a:off x="9986962" y="2949549"/>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吹き出し: 角を丸めた四角形 33">
            <a:extLst>
              <a:ext uri="{FF2B5EF4-FFF2-40B4-BE49-F238E27FC236}">
                <a16:creationId xmlns:a16="http://schemas.microsoft.com/office/drawing/2014/main" xmlns="" id="{75B6C610-2C7D-4D63-A156-80F2F6B87DE8}"/>
              </a:ext>
            </a:extLst>
          </p:cNvPr>
          <p:cNvSpPr/>
          <p:nvPr/>
        </p:nvSpPr>
        <p:spPr>
          <a:xfrm>
            <a:off x="142423" y="4985478"/>
            <a:ext cx="4272689" cy="1441074"/>
          </a:xfrm>
          <a:prstGeom prst="wedgeRoundRectCallout">
            <a:avLst>
              <a:gd name="adj1" fmla="val 23010"/>
              <a:gd name="adj2" fmla="val -129781"/>
              <a:gd name="adj3" fmla="val 16667"/>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smtClean="0">
                <a:solidFill>
                  <a:srgbClr val="FF0000"/>
                </a:solidFill>
              </a:rPr>
              <a:t>「一時仮置場でモノが溢れる」に関わる変数（説明変数）の探索</a:t>
            </a:r>
            <a:endParaRPr kumimoji="1" lang="en-US" altLang="ja-JP" sz="1600" dirty="0" smtClean="0">
              <a:solidFill>
                <a:srgbClr val="FF0000"/>
              </a:solidFill>
            </a:endParaRPr>
          </a:p>
          <a:p>
            <a:r>
              <a:rPr lang="ja-JP" altLang="en-US" sz="1600" dirty="0" smtClean="0">
                <a:solidFill>
                  <a:schemeClr val="accent1"/>
                </a:solidFill>
              </a:rPr>
              <a:t>（要因を絞りこむことで、モデルで何を当てるのか、限られたデータからどうモデルを開発することができるのか検討します）</a:t>
            </a:r>
            <a:endParaRPr kumimoji="1" lang="en-US" altLang="ja-JP" sz="1600" dirty="0">
              <a:solidFill>
                <a:schemeClr val="accent1"/>
              </a:solidFill>
            </a:endParaRPr>
          </a:p>
        </p:txBody>
      </p:sp>
      <p:sp>
        <p:nvSpPr>
          <p:cNvPr id="35" name="吹き出し: 角を丸めた四角形 33">
            <a:extLst>
              <a:ext uri="{FF2B5EF4-FFF2-40B4-BE49-F238E27FC236}">
                <a16:creationId xmlns:a16="http://schemas.microsoft.com/office/drawing/2014/main" xmlns="" id="{75B6C610-2C7D-4D63-A156-80F2F6B87DE8}"/>
              </a:ext>
            </a:extLst>
          </p:cNvPr>
          <p:cNvSpPr/>
          <p:nvPr/>
        </p:nvSpPr>
        <p:spPr>
          <a:xfrm>
            <a:off x="6112319" y="161142"/>
            <a:ext cx="6079681" cy="1183058"/>
          </a:xfrm>
          <a:prstGeom prst="wedgeRoundRectCallout">
            <a:avLst>
              <a:gd name="adj1" fmla="val -36139"/>
              <a:gd name="adj2" fmla="val 72054"/>
              <a:gd name="adj3" fmla="val 16667"/>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smtClean="0">
                <a:solidFill>
                  <a:srgbClr val="333333"/>
                </a:solidFill>
              </a:rPr>
              <a:t>◇</a:t>
            </a:r>
            <a:r>
              <a:rPr lang="ja-JP" altLang="en-US" sz="1600" dirty="0" smtClean="0">
                <a:solidFill>
                  <a:srgbClr val="333333"/>
                </a:solidFill>
              </a:rPr>
              <a:t>今までの分析を通してのモデルのイメージ（仮）</a:t>
            </a:r>
            <a:endParaRPr kumimoji="1" lang="en-US" altLang="ja-JP" sz="1600" dirty="0">
              <a:solidFill>
                <a:srgbClr val="333333"/>
              </a:solidFill>
            </a:endParaRPr>
          </a:p>
          <a:p>
            <a:r>
              <a:rPr lang="ja-JP" altLang="en-US" sz="1600" dirty="0" smtClean="0">
                <a:solidFill>
                  <a:srgbClr val="FF0000"/>
                </a:solidFill>
              </a:rPr>
              <a:t>簡単なインプット（計画の情報など）によって、</a:t>
            </a:r>
            <a:endParaRPr lang="en-US" altLang="ja-JP" sz="1600" dirty="0" smtClean="0">
              <a:solidFill>
                <a:srgbClr val="FF0000"/>
              </a:solidFill>
            </a:endParaRPr>
          </a:p>
          <a:p>
            <a:r>
              <a:rPr lang="ja-JP" altLang="en-US" sz="1600" dirty="0" smtClean="0">
                <a:solidFill>
                  <a:srgbClr val="FF0000"/>
                </a:solidFill>
              </a:rPr>
              <a:t>問題（一時仮置場の状況</a:t>
            </a:r>
            <a:r>
              <a:rPr lang="en-US" altLang="ja-JP" sz="1600" dirty="0" smtClean="0">
                <a:solidFill>
                  <a:srgbClr val="FF0000"/>
                </a:solidFill>
              </a:rPr>
              <a:t>/</a:t>
            </a:r>
            <a:r>
              <a:rPr lang="ja-JP" altLang="en-US" sz="1600" dirty="0" smtClean="0">
                <a:solidFill>
                  <a:srgbClr val="FF0000"/>
                </a:solidFill>
              </a:rPr>
              <a:t>過多リスク）を予測定量化するモデル　</a:t>
            </a:r>
            <a:endParaRPr lang="en-US" altLang="ja-JP" sz="1600" dirty="0" smtClean="0">
              <a:solidFill>
                <a:srgbClr val="FF0000"/>
              </a:solidFill>
            </a:endParaRPr>
          </a:p>
          <a:p>
            <a:r>
              <a:rPr lang="en-US" altLang="ja-JP" sz="1600" dirty="0" smtClean="0">
                <a:solidFill>
                  <a:schemeClr val="tx1"/>
                </a:solidFill>
              </a:rPr>
              <a:t>※</a:t>
            </a:r>
            <a:r>
              <a:rPr lang="ja-JP" altLang="en-US" sz="1600" dirty="0" smtClean="0">
                <a:solidFill>
                  <a:schemeClr val="tx1"/>
                </a:solidFill>
              </a:rPr>
              <a:t>機械学習よりシミュレーションが近いかもしれないです</a:t>
            </a:r>
            <a:endParaRPr lang="en-US" altLang="ja-JP" sz="1600" dirty="0" smtClean="0">
              <a:solidFill>
                <a:schemeClr val="tx1"/>
              </a:solidFill>
            </a:endParaRPr>
          </a:p>
        </p:txBody>
      </p:sp>
      <p:sp>
        <p:nvSpPr>
          <p:cNvPr id="36" name="吹き出し: 角を丸めた四角形 33">
            <a:extLst>
              <a:ext uri="{FF2B5EF4-FFF2-40B4-BE49-F238E27FC236}">
                <a16:creationId xmlns:a16="http://schemas.microsoft.com/office/drawing/2014/main" xmlns="" id="{75B6C610-2C7D-4D63-A156-80F2F6B87DE8}"/>
              </a:ext>
            </a:extLst>
          </p:cNvPr>
          <p:cNvSpPr/>
          <p:nvPr/>
        </p:nvSpPr>
        <p:spPr>
          <a:xfrm>
            <a:off x="5080265" y="4932957"/>
            <a:ext cx="6859528" cy="1453204"/>
          </a:xfrm>
          <a:prstGeom prst="wedgeRoundRectCallout">
            <a:avLst>
              <a:gd name="adj1" fmla="val -36697"/>
              <a:gd name="adj2" fmla="val -127535"/>
              <a:gd name="adj3" fmla="val 16667"/>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smtClean="0">
                <a:solidFill>
                  <a:schemeClr val="accent1"/>
                </a:solidFill>
              </a:rPr>
              <a:t>①</a:t>
            </a:r>
            <a:r>
              <a:rPr kumimoji="1" lang="ja-JP" altLang="en-US" sz="1600" dirty="0" smtClean="0">
                <a:solidFill>
                  <a:schemeClr val="accent1"/>
                </a:solidFill>
              </a:rPr>
              <a:t>主要因を特定できる、影響度の高い要因が分かるケース</a:t>
            </a:r>
            <a:endParaRPr kumimoji="1" lang="en-US" altLang="ja-JP" sz="1600" dirty="0" smtClean="0">
              <a:solidFill>
                <a:schemeClr val="accent1"/>
              </a:solidFill>
            </a:endParaRPr>
          </a:p>
          <a:p>
            <a:r>
              <a:rPr lang="ja-JP" altLang="ja-JP" sz="1600" dirty="0">
                <a:solidFill>
                  <a:schemeClr val="accent1"/>
                </a:solidFill>
              </a:rPr>
              <a:t>　</a:t>
            </a:r>
            <a:r>
              <a:rPr lang="ja-JP" altLang="en-US" sz="1600" dirty="0" smtClean="0">
                <a:solidFill>
                  <a:schemeClr val="accent1"/>
                </a:solidFill>
              </a:rPr>
              <a:t>例：特定した主要因を直接当てるモデル（特化した方が精度がいい）</a:t>
            </a:r>
            <a:endParaRPr kumimoji="1" lang="en-US" altLang="ja-JP" sz="1600" dirty="0" smtClean="0">
              <a:solidFill>
                <a:schemeClr val="accent1"/>
              </a:solidFill>
            </a:endParaRPr>
          </a:p>
          <a:p>
            <a:r>
              <a:rPr lang="en-US" altLang="ja-JP" sz="1600" dirty="0" smtClean="0">
                <a:solidFill>
                  <a:srgbClr val="FF0000"/>
                </a:solidFill>
              </a:rPr>
              <a:t>②</a:t>
            </a:r>
            <a:r>
              <a:rPr lang="ja-JP" altLang="en-US" sz="1600" dirty="0" smtClean="0">
                <a:solidFill>
                  <a:srgbClr val="FF0000"/>
                </a:solidFill>
              </a:rPr>
              <a:t>主要因を特定できない、色々な要因が絡んでいるケース</a:t>
            </a:r>
            <a:endParaRPr lang="en-US" altLang="ja-JP" sz="1600" dirty="0" smtClean="0">
              <a:solidFill>
                <a:srgbClr val="FF0000"/>
              </a:solidFill>
            </a:endParaRPr>
          </a:p>
          <a:p>
            <a:r>
              <a:rPr kumimoji="1" lang="ja-JP" altLang="ja-JP" sz="1600" dirty="0">
                <a:solidFill>
                  <a:srgbClr val="FF0000"/>
                </a:solidFill>
              </a:rPr>
              <a:t>　</a:t>
            </a:r>
            <a:r>
              <a:rPr kumimoji="1" lang="ja-JP" altLang="en-US" sz="1600" dirty="0" smtClean="0">
                <a:solidFill>
                  <a:srgbClr val="FF0000"/>
                </a:solidFill>
              </a:rPr>
              <a:t>例：問題自体を予測定量化するモデル（今回はこちらが該当）</a:t>
            </a:r>
            <a:endParaRPr kumimoji="1" lang="en-US" altLang="ja-JP" sz="1600" dirty="0">
              <a:solidFill>
                <a:srgbClr val="FF0000"/>
              </a:solidFill>
            </a:endParaRPr>
          </a:p>
        </p:txBody>
      </p:sp>
      <p:sp>
        <p:nvSpPr>
          <p:cNvPr id="7" name="右矢印 6"/>
          <p:cNvSpPr/>
          <p:nvPr/>
        </p:nvSpPr>
        <p:spPr>
          <a:xfrm>
            <a:off x="4343902" y="5305974"/>
            <a:ext cx="830799" cy="484632"/>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7" name="吹き出し: 角を丸めた四角形 33">
            <a:extLst>
              <a:ext uri="{FF2B5EF4-FFF2-40B4-BE49-F238E27FC236}">
                <a16:creationId xmlns:a16="http://schemas.microsoft.com/office/drawing/2014/main" xmlns="" id="{75B6C610-2C7D-4D63-A156-80F2F6B87DE8}"/>
              </a:ext>
            </a:extLst>
          </p:cNvPr>
          <p:cNvSpPr/>
          <p:nvPr/>
        </p:nvSpPr>
        <p:spPr>
          <a:xfrm>
            <a:off x="5435809" y="1982321"/>
            <a:ext cx="3714867" cy="582596"/>
          </a:xfrm>
          <a:prstGeom prst="wedgeRoundRectCallout">
            <a:avLst>
              <a:gd name="adj1" fmla="val -30161"/>
              <a:gd name="adj2" fmla="val 78166"/>
              <a:gd name="adj3" fmla="val 16667"/>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smtClean="0">
                <a:solidFill>
                  <a:schemeClr val="tx1"/>
                </a:solidFill>
              </a:rPr>
              <a:t>使うシーンの設定やモデルの定式化</a:t>
            </a:r>
            <a:endParaRPr lang="en-US" altLang="ja-JP" sz="1600" dirty="0" smtClean="0">
              <a:solidFill>
                <a:schemeClr val="tx1"/>
              </a:solidFill>
            </a:endParaRPr>
          </a:p>
        </p:txBody>
      </p:sp>
    </p:spTree>
    <p:extLst>
      <p:ext uri="{BB962C8B-B14F-4D97-AF65-F5344CB8AC3E}">
        <p14:creationId xmlns:p14="http://schemas.microsoft.com/office/powerpoint/2010/main" val="1586279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8F311B61-89F1-4245-A37F-37F789DBF53B}"/>
              </a:ext>
            </a:extLst>
          </p:cNvPr>
          <p:cNvSpPr>
            <a:spLocks noGrp="1"/>
          </p:cNvSpPr>
          <p:nvPr>
            <p:ph type="body" sz="quarter" idx="18"/>
          </p:nvPr>
        </p:nvSpPr>
        <p:spPr/>
        <p:txBody>
          <a:bodyPr/>
          <a:lstStyle/>
          <a:p>
            <a:endParaRPr kumimoji="1" lang="ja-JP" altLang="en-US" dirty="0"/>
          </a:p>
        </p:txBody>
      </p:sp>
      <p:sp>
        <p:nvSpPr>
          <p:cNvPr id="3" name="テキスト プレースホルダー 2">
            <a:extLst>
              <a:ext uri="{FF2B5EF4-FFF2-40B4-BE49-F238E27FC236}">
                <a16:creationId xmlns:a16="http://schemas.microsoft.com/office/drawing/2014/main" xmlns="" id="{97EF3ED6-DCB0-41D3-B667-7B66E3627723}"/>
              </a:ext>
            </a:extLst>
          </p:cNvPr>
          <p:cNvSpPr>
            <a:spLocks noGrp="1"/>
          </p:cNvSpPr>
          <p:nvPr>
            <p:ph type="body" sz="quarter" idx="19"/>
          </p:nvPr>
        </p:nvSpPr>
        <p:spPr/>
        <p:txBody>
          <a:bodyPr/>
          <a:lstStyle/>
          <a:p>
            <a:r>
              <a:rPr kumimoji="1" lang="en-US" altLang="ja-JP" dirty="0" smtClean="0"/>
              <a:t>3.</a:t>
            </a:r>
            <a:r>
              <a:rPr kumimoji="1" lang="ja-JP" altLang="en-US" dirty="0" smtClean="0"/>
              <a:t> </a:t>
            </a:r>
            <a:r>
              <a:rPr kumimoji="1" lang="ja-JP" altLang="en-US" dirty="0" smtClean="0"/>
              <a:t>目標</a:t>
            </a:r>
            <a:endParaRPr kumimoji="1" lang="ja-JP" altLang="en-US" dirty="0"/>
          </a:p>
        </p:txBody>
      </p:sp>
      <p:pic>
        <p:nvPicPr>
          <p:cNvPr id="5" name="図 4">
            <a:extLst>
              <a:ext uri="{FF2B5EF4-FFF2-40B4-BE49-F238E27FC236}">
                <a16:creationId xmlns:a16="http://schemas.microsoft.com/office/drawing/2014/main" xmlns="" id="{4670B591-5B9E-44B9-8592-AC8BE2FBFCAC}"/>
              </a:ext>
            </a:extLst>
          </p:cNvPr>
          <p:cNvPicPr>
            <a:picLocks noChangeAspect="1"/>
          </p:cNvPicPr>
          <p:nvPr/>
        </p:nvPicPr>
        <p:blipFill>
          <a:blip r:embed="rId2"/>
          <a:stretch>
            <a:fillRect/>
          </a:stretch>
        </p:blipFill>
        <p:spPr>
          <a:xfrm>
            <a:off x="441600" y="2023055"/>
            <a:ext cx="6720171" cy="4381941"/>
          </a:xfrm>
          <a:prstGeom prst="rect">
            <a:avLst/>
          </a:prstGeom>
        </p:spPr>
      </p:pic>
      <p:sp>
        <p:nvSpPr>
          <p:cNvPr id="11" name="テキスト ボックス 10">
            <a:extLst>
              <a:ext uri="{FF2B5EF4-FFF2-40B4-BE49-F238E27FC236}">
                <a16:creationId xmlns:a16="http://schemas.microsoft.com/office/drawing/2014/main" xmlns="" id="{F1B63AA5-599F-4F52-9927-E8A72FB82BDA}"/>
              </a:ext>
            </a:extLst>
          </p:cNvPr>
          <p:cNvSpPr txBox="1"/>
          <p:nvPr/>
        </p:nvSpPr>
        <p:spPr>
          <a:xfrm>
            <a:off x="462875" y="781530"/>
            <a:ext cx="11310757"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kumimoji="1" lang="ja-JP" altLang="en-US" sz="2000" b="1" dirty="0" smtClean="0"/>
              <a:t>実績</a:t>
            </a:r>
            <a:r>
              <a:rPr kumimoji="1" lang="en-US" altLang="ja-JP" sz="2000" b="1" dirty="0"/>
              <a:t>LT</a:t>
            </a:r>
            <a:r>
              <a:rPr lang="ja-JP" altLang="en-US" sz="2000" b="1" dirty="0"/>
              <a:t>（中央</a:t>
            </a:r>
            <a:r>
              <a:rPr kumimoji="1" lang="ja-JP" altLang="en-US" sz="2000" b="1" dirty="0"/>
              <a:t>値）を設計値に近づける（設計値以下）にすることを</a:t>
            </a:r>
            <a:r>
              <a:rPr kumimoji="1" lang="ja-JP" altLang="en-US" sz="2000" b="1" dirty="0" smtClean="0"/>
              <a:t>ゴール</a:t>
            </a:r>
            <a:r>
              <a:rPr lang="en-US" altLang="en-US" sz="2000" b="1" dirty="0" smtClean="0"/>
              <a:t>と考えています</a:t>
            </a:r>
          </a:p>
        </p:txBody>
      </p:sp>
      <p:sp>
        <p:nvSpPr>
          <p:cNvPr id="14" name="テキスト ボックス 13">
            <a:extLst>
              <a:ext uri="{FF2B5EF4-FFF2-40B4-BE49-F238E27FC236}">
                <a16:creationId xmlns:a16="http://schemas.microsoft.com/office/drawing/2014/main" xmlns="" id="{6607ED7E-EE8B-4C85-A807-273BA6E87170}"/>
              </a:ext>
            </a:extLst>
          </p:cNvPr>
          <p:cNvSpPr txBox="1"/>
          <p:nvPr/>
        </p:nvSpPr>
        <p:spPr>
          <a:xfrm>
            <a:off x="7376631" y="2528950"/>
            <a:ext cx="4372292" cy="646331"/>
          </a:xfrm>
          <a:prstGeom prst="rect">
            <a:avLst/>
          </a:prstGeom>
          <a:solidFill>
            <a:schemeClr val="accent6">
              <a:lumMod val="20000"/>
              <a:lumOff val="80000"/>
            </a:schemeClr>
          </a:solidFill>
        </p:spPr>
        <p:txBody>
          <a:bodyPr wrap="square" rtlCol="0">
            <a:spAutoFit/>
          </a:bodyPr>
          <a:lstStyle/>
          <a:p>
            <a:r>
              <a:rPr kumimoji="1" lang="ja-JP" altLang="en-US" b="1" dirty="0"/>
              <a:t>検収～入庫</a:t>
            </a:r>
            <a:r>
              <a:rPr kumimoji="1" lang="en-US" altLang="ja-JP" b="1" dirty="0"/>
              <a:t>LT</a:t>
            </a:r>
          </a:p>
          <a:p>
            <a:r>
              <a:rPr kumimoji="1" lang="ja-JP" altLang="en-US" dirty="0"/>
              <a:t>実績</a:t>
            </a:r>
            <a:r>
              <a:rPr kumimoji="1" lang="en-US" altLang="ja-JP" dirty="0"/>
              <a:t>LT</a:t>
            </a:r>
            <a:r>
              <a:rPr kumimoji="1" lang="ja-JP" altLang="en-US" dirty="0"/>
              <a:t>が設計値を超えている</a:t>
            </a:r>
            <a:r>
              <a:rPr kumimoji="1" lang="ja-JP" altLang="en-US" dirty="0">
                <a:solidFill>
                  <a:srgbClr val="FF0000"/>
                </a:solidFill>
              </a:rPr>
              <a:t>異常</a:t>
            </a:r>
            <a:r>
              <a:rPr kumimoji="1" lang="ja-JP" altLang="en-US" dirty="0"/>
              <a:t>がある</a:t>
            </a:r>
          </a:p>
        </p:txBody>
      </p:sp>
      <p:sp>
        <p:nvSpPr>
          <p:cNvPr id="15" name="テキスト ボックス 14">
            <a:extLst>
              <a:ext uri="{FF2B5EF4-FFF2-40B4-BE49-F238E27FC236}">
                <a16:creationId xmlns:a16="http://schemas.microsoft.com/office/drawing/2014/main" xmlns="" id="{0F5E9006-13C9-4312-9B7F-F18A68AE8AAA}"/>
              </a:ext>
            </a:extLst>
          </p:cNvPr>
          <p:cNvSpPr txBox="1"/>
          <p:nvPr/>
        </p:nvSpPr>
        <p:spPr>
          <a:xfrm>
            <a:off x="7376631" y="5266397"/>
            <a:ext cx="4372292" cy="923330"/>
          </a:xfrm>
          <a:prstGeom prst="rect">
            <a:avLst/>
          </a:prstGeom>
          <a:solidFill>
            <a:schemeClr val="accent5">
              <a:lumMod val="20000"/>
              <a:lumOff val="80000"/>
            </a:schemeClr>
          </a:solidFill>
        </p:spPr>
        <p:txBody>
          <a:bodyPr wrap="square" rtlCol="0">
            <a:spAutoFit/>
          </a:bodyPr>
          <a:lstStyle/>
          <a:p>
            <a:r>
              <a:rPr lang="ja-JP" altLang="en-US" b="1" dirty="0"/>
              <a:t>出庫</a:t>
            </a:r>
            <a:r>
              <a:rPr kumimoji="1" lang="ja-JP" altLang="en-US" b="1" dirty="0"/>
              <a:t>～回収</a:t>
            </a:r>
            <a:r>
              <a:rPr kumimoji="1" lang="en-US" altLang="ja-JP" b="1" dirty="0"/>
              <a:t>LT</a:t>
            </a:r>
          </a:p>
          <a:p>
            <a:r>
              <a:rPr kumimoji="1" lang="ja-JP" altLang="en-US" dirty="0"/>
              <a:t>実績</a:t>
            </a:r>
            <a:r>
              <a:rPr kumimoji="1" lang="en-US" altLang="ja-JP" dirty="0"/>
              <a:t>LT</a:t>
            </a:r>
            <a:r>
              <a:rPr kumimoji="1" lang="ja-JP" altLang="en-US" dirty="0"/>
              <a:t>が設計値を超えていない</a:t>
            </a:r>
            <a:r>
              <a:rPr kumimoji="1" lang="ja-JP" altLang="en-US" dirty="0" smtClean="0"/>
              <a:t>ので優先度を落としています</a:t>
            </a:r>
            <a:endParaRPr kumimoji="1" lang="ja-JP" altLang="en-US" dirty="0"/>
          </a:p>
        </p:txBody>
      </p:sp>
      <p:sp>
        <p:nvSpPr>
          <p:cNvPr id="16" name="四角形吹き出し 11">
            <a:extLst>
              <a:ext uri="{FF2B5EF4-FFF2-40B4-BE49-F238E27FC236}">
                <a16:creationId xmlns:a16="http://schemas.microsoft.com/office/drawing/2014/main" xmlns="" id="{DA7F4D7B-EF37-4287-B7D4-007133A1FB06}"/>
              </a:ext>
            </a:extLst>
          </p:cNvPr>
          <p:cNvSpPr/>
          <p:nvPr/>
        </p:nvSpPr>
        <p:spPr>
          <a:xfrm>
            <a:off x="8401392" y="1656173"/>
            <a:ext cx="3721628" cy="744580"/>
          </a:xfrm>
          <a:prstGeom prst="wedgeRectCallout">
            <a:avLst>
              <a:gd name="adj1" fmla="val -33735"/>
              <a:gd name="adj2" fmla="val 89774"/>
            </a:avLst>
          </a:prstGeom>
        </p:spPr>
        <p:style>
          <a:lnRef idx="2">
            <a:schemeClr val="accent1"/>
          </a:lnRef>
          <a:fillRef idx="1">
            <a:schemeClr val="lt1"/>
          </a:fillRef>
          <a:effectRef idx="0">
            <a:schemeClr val="accent1"/>
          </a:effectRef>
          <a:fontRef idx="minor">
            <a:schemeClr val="dk1"/>
          </a:fontRef>
        </p:style>
        <p:txBody>
          <a:bodyPr rtlCol="0" anchor="ctr"/>
          <a:lstStyle/>
          <a:p>
            <a:r>
              <a:rPr lang="ja-JP" altLang="en-US" dirty="0">
                <a:solidFill>
                  <a:schemeClr val="tx1"/>
                </a:solidFill>
              </a:rPr>
              <a:t>異常があるのでここから分析しています</a:t>
            </a:r>
            <a:endParaRPr lang="en-US" altLang="ja-JP" dirty="0">
              <a:solidFill>
                <a:schemeClr val="tx1"/>
              </a:solidFill>
            </a:endParaRPr>
          </a:p>
        </p:txBody>
      </p:sp>
      <p:sp>
        <p:nvSpPr>
          <p:cNvPr id="17" name="テキスト ボックス 16">
            <a:extLst>
              <a:ext uri="{FF2B5EF4-FFF2-40B4-BE49-F238E27FC236}">
                <a16:creationId xmlns:a16="http://schemas.microsoft.com/office/drawing/2014/main" xmlns="" id="{7F785932-7782-475F-B774-D5C680F748E1}"/>
              </a:ext>
            </a:extLst>
          </p:cNvPr>
          <p:cNvSpPr txBox="1"/>
          <p:nvPr/>
        </p:nvSpPr>
        <p:spPr>
          <a:xfrm>
            <a:off x="7376631" y="3682720"/>
            <a:ext cx="4372292" cy="923330"/>
          </a:xfrm>
          <a:prstGeom prst="rect">
            <a:avLst/>
          </a:prstGeom>
          <a:solidFill>
            <a:schemeClr val="accent5">
              <a:lumMod val="20000"/>
              <a:lumOff val="80000"/>
            </a:schemeClr>
          </a:solidFill>
        </p:spPr>
        <p:txBody>
          <a:bodyPr wrap="square" rtlCol="0">
            <a:spAutoFit/>
          </a:bodyPr>
          <a:lstStyle/>
          <a:p>
            <a:r>
              <a:rPr kumimoji="1" lang="ja-JP" altLang="en-US" b="1" dirty="0"/>
              <a:t>入庫～出庫</a:t>
            </a:r>
            <a:r>
              <a:rPr kumimoji="1" lang="en-US" altLang="ja-JP" b="1" dirty="0"/>
              <a:t>LT</a:t>
            </a:r>
          </a:p>
          <a:p>
            <a:r>
              <a:rPr lang="ja-JP" altLang="en-US" sz="1800" dirty="0"/>
              <a:t>設計値を修正する前なので優先度を落としています</a:t>
            </a:r>
          </a:p>
        </p:txBody>
      </p:sp>
      <p:cxnSp>
        <p:nvCxnSpPr>
          <p:cNvPr id="19" name="コネクタ: カギ線 18">
            <a:extLst>
              <a:ext uri="{FF2B5EF4-FFF2-40B4-BE49-F238E27FC236}">
                <a16:creationId xmlns:a16="http://schemas.microsoft.com/office/drawing/2014/main" xmlns="" id="{CB423252-4982-4000-A9AB-9CA4C1FF1BB0}"/>
              </a:ext>
            </a:extLst>
          </p:cNvPr>
          <p:cNvCxnSpPr>
            <a:cxnSpLocks/>
          </p:cNvCxnSpPr>
          <p:nvPr/>
        </p:nvCxnSpPr>
        <p:spPr>
          <a:xfrm>
            <a:off x="1053795" y="1176244"/>
            <a:ext cx="399620" cy="289041"/>
          </a:xfrm>
          <a:prstGeom prst="bentConnector3">
            <a:avLst>
              <a:gd name="adj1" fmla="val 624"/>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xmlns="" id="{7DABF237-1E27-4143-B723-9772347E2E30}"/>
              </a:ext>
            </a:extLst>
          </p:cNvPr>
          <p:cNvSpPr txBox="1"/>
          <p:nvPr/>
        </p:nvSpPr>
        <p:spPr>
          <a:xfrm>
            <a:off x="1453414" y="1303382"/>
            <a:ext cx="6427324" cy="369332"/>
          </a:xfrm>
          <a:prstGeom prst="rect">
            <a:avLst/>
          </a:prstGeom>
          <a:noFill/>
        </p:spPr>
        <p:txBody>
          <a:bodyPr wrap="square" rtlCol="0">
            <a:spAutoFit/>
          </a:bodyPr>
          <a:lstStyle/>
          <a:p>
            <a:r>
              <a:rPr lang="ja-JP" altLang="en-US" dirty="0" smtClean="0"/>
              <a:t>上</a:t>
            </a:r>
            <a:r>
              <a:rPr lang="ja-JP" altLang="en-US" dirty="0"/>
              <a:t>を達成</a:t>
            </a:r>
            <a:r>
              <a:rPr lang="ja-JP" altLang="en-US" dirty="0" smtClean="0"/>
              <a:t>する</a:t>
            </a:r>
            <a:r>
              <a:rPr lang="ja-JP" altLang="en-US" dirty="0" smtClean="0"/>
              <a:t>シナリオに必要な</a:t>
            </a:r>
            <a:r>
              <a:rPr kumimoji="1" lang="ja-JP" altLang="en-US" dirty="0" smtClean="0"/>
              <a:t>モデル</a:t>
            </a:r>
            <a:r>
              <a:rPr kumimoji="1" lang="ja-JP" altLang="en-US" dirty="0"/>
              <a:t>を</a:t>
            </a:r>
            <a:r>
              <a:rPr kumimoji="1" lang="ja-JP" altLang="en-US" dirty="0" smtClean="0"/>
              <a:t>作ります</a:t>
            </a:r>
            <a:endParaRPr kumimoji="1" lang="ja-JP" altLang="en-US" dirty="0"/>
          </a:p>
        </p:txBody>
      </p:sp>
      <p:sp>
        <p:nvSpPr>
          <p:cNvPr id="34" name="テキスト ボックス 33">
            <a:extLst>
              <a:ext uri="{FF2B5EF4-FFF2-40B4-BE49-F238E27FC236}">
                <a16:creationId xmlns:a16="http://schemas.microsoft.com/office/drawing/2014/main" xmlns="" id="{05D1C101-0572-4085-B086-33D77193268B}"/>
              </a:ext>
            </a:extLst>
          </p:cNvPr>
          <p:cNvSpPr txBox="1"/>
          <p:nvPr/>
        </p:nvSpPr>
        <p:spPr>
          <a:xfrm>
            <a:off x="4925461" y="2126819"/>
            <a:ext cx="2224441" cy="646331"/>
          </a:xfrm>
          <a:prstGeom prst="rect">
            <a:avLst/>
          </a:prstGeom>
          <a:noFill/>
        </p:spPr>
        <p:txBody>
          <a:bodyPr wrap="square" rtlCol="0">
            <a:spAutoFit/>
          </a:bodyPr>
          <a:lstStyle/>
          <a:p>
            <a:r>
              <a:rPr lang="ja-JP" altLang="en-US" dirty="0" smtClean="0">
                <a:solidFill>
                  <a:srgbClr val="0000FF"/>
                </a:solidFill>
              </a:rPr>
              <a:t>実績</a:t>
            </a:r>
            <a:r>
              <a:rPr lang="ja-JP" altLang="en-US" dirty="0" smtClean="0"/>
              <a:t>：</a:t>
            </a:r>
            <a:r>
              <a:rPr lang="en-US" altLang="ja-JP" dirty="0" smtClean="0"/>
              <a:t>1.13</a:t>
            </a:r>
          </a:p>
          <a:p>
            <a:r>
              <a:rPr kumimoji="1" lang="ja-JP" altLang="en-US" dirty="0" smtClean="0"/>
              <a:t>（</a:t>
            </a:r>
            <a:r>
              <a:rPr kumimoji="1" lang="ja-JP" altLang="en-US" dirty="0">
                <a:solidFill>
                  <a:srgbClr val="FF0000"/>
                </a:solidFill>
              </a:rPr>
              <a:t>設計値</a:t>
            </a:r>
            <a:r>
              <a:rPr kumimoji="1" lang="en-US" altLang="ja-JP" dirty="0">
                <a:solidFill>
                  <a:srgbClr val="FF0000"/>
                </a:solidFill>
              </a:rPr>
              <a:t>1</a:t>
            </a:r>
            <a:r>
              <a:rPr kumimoji="1" lang="ja-JP" altLang="en-US" dirty="0"/>
              <a:t>とする）</a:t>
            </a:r>
          </a:p>
        </p:txBody>
      </p:sp>
      <p:sp>
        <p:nvSpPr>
          <p:cNvPr id="36" name="テキスト ボックス 35">
            <a:extLst>
              <a:ext uri="{FF2B5EF4-FFF2-40B4-BE49-F238E27FC236}">
                <a16:creationId xmlns:a16="http://schemas.microsoft.com/office/drawing/2014/main" xmlns="" id="{4E631291-E28D-4F87-83C5-6AC78ED7258A}"/>
              </a:ext>
            </a:extLst>
          </p:cNvPr>
          <p:cNvSpPr txBox="1"/>
          <p:nvPr/>
        </p:nvSpPr>
        <p:spPr>
          <a:xfrm>
            <a:off x="4870957" y="4943231"/>
            <a:ext cx="2290813" cy="646331"/>
          </a:xfrm>
          <a:prstGeom prst="rect">
            <a:avLst/>
          </a:prstGeom>
          <a:solidFill>
            <a:schemeClr val="bg1"/>
          </a:solidFill>
        </p:spPr>
        <p:txBody>
          <a:bodyPr wrap="square" rtlCol="0">
            <a:spAutoFit/>
          </a:bodyPr>
          <a:lstStyle/>
          <a:p>
            <a:r>
              <a:rPr lang="ja-JP" altLang="en-US" dirty="0">
                <a:solidFill>
                  <a:srgbClr val="0000FF"/>
                </a:solidFill>
              </a:rPr>
              <a:t>実績</a:t>
            </a:r>
            <a:r>
              <a:rPr lang="ja-JP" altLang="en-US" dirty="0"/>
              <a:t>：</a:t>
            </a:r>
            <a:r>
              <a:rPr lang="en-US" altLang="ja-JP" dirty="0"/>
              <a:t>0.91</a:t>
            </a:r>
          </a:p>
          <a:p>
            <a:r>
              <a:rPr kumimoji="1" lang="ja-JP" altLang="en-US" dirty="0"/>
              <a:t>（</a:t>
            </a:r>
            <a:r>
              <a:rPr kumimoji="1" lang="ja-JP" altLang="en-US" dirty="0">
                <a:solidFill>
                  <a:srgbClr val="FF0000"/>
                </a:solidFill>
              </a:rPr>
              <a:t>設計値</a:t>
            </a:r>
            <a:r>
              <a:rPr kumimoji="1" lang="en-US" altLang="ja-JP" dirty="0">
                <a:solidFill>
                  <a:srgbClr val="FF0000"/>
                </a:solidFill>
              </a:rPr>
              <a:t>1</a:t>
            </a:r>
            <a:r>
              <a:rPr kumimoji="1" lang="ja-JP" altLang="en-US" dirty="0"/>
              <a:t>とする）</a:t>
            </a:r>
          </a:p>
        </p:txBody>
      </p:sp>
      <p:sp>
        <p:nvSpPr>
          <p:cNvPr id="18" name="テキスト ボックス 17">
            <a:extLst>
              <a:ext uri="{FF2B5EF4-FFF2-40B4-BE49-F238E27FC236}">
                <a16:creationId xmlns:a16="http://schemas.microsoft.com/office/drawing/2014/main" xmlns="" id="{05D1C101-0572-4085-B086-33D77193268B}"/>
              </a:ext>
            </a:extLst>
          </p:cNvPr>
          <p:cNvSpPr txBox="1"/>
          <p:nvPr/>
        </p:nvSpPr>
        <p:spPr>
          <a:xfrm>
            <a:off x="2409323" y="1768802"/>
            <a:ext cx="3572443" cy="369332"/>
          </a:xfrm>
          <a:prstGeom prst="rect">
            <a:avLst/>
          </a:prstGeom>
          <a:noFill/>
        </p:spPr>
        <p:txBody>
          <a:bodyPr wrap="square" rtlCol="0">
            <a:spAutoFit/>
          </a:bodyPr>
          <a:lstStyle/>
          <a:p>
            <a:pPr algn="ctr"/>
            <a:r>
              <a:rPr kumimoji="1" lang="ja-JP" altLang="en-US" b="1" dirty="0" smtClean="0"/>
              <a:t>各品番の実績</a:t>
            </a:r>
            <a:r>
              <a:rPr kumimoji="1" lang="en-US" altLang="ja-JP" b="1" dirty="0" smtClean="0"/>
              <a:t>LT</a:t>
            </a:r>
            <a:r>
              <a:rPr kumimoji="1" lang="ja-JP" altLang="en-US" b="1" dirty="0" smtClean="0"/>
              <a:t>の中央値（</a:t>
            </a:r>
            <a:r>
              <a:rPr kumimoji="1" lang="en-US" altLang="ja-JP" b="1" dirty="0" smtClean="0"/>
              <a:t>9</a:t>
            </a:r>
            <a:r>
              <a:rPr lang="ja-JP" altLang="en-US" b="1" dirty="0" smtClean="0"/>
              <a:t>月）</a:t>
            </a:r>
            <a:endParaRPr kumimoji="1" lang="ja-JP" altLang="en-US" b="1" dirty="0"/>
          </a:p>
        </p:txBody>
      </p:sp>
      <p:cxnSp>
        <p:nvCxnSpPr>
          <p:cNvPr id="20" name="コネクタ: カギ線 18">
            <a:extLst>
              <a:ext uri="{FF2B5EF4-FFF2-40B4-BE49-F238E27FC236}">
                <a16:creationId xmlns:a16="http://schemas.microsoft.com/office/drawing/2014/main" xmlns="" id="{CB423252-4982-4000-A9AB-9CA4C1FF1BB0}"/>
              </a:ext>
            </a:extLst>
          </p:cNvPr>
          <p:cNvCxnSpPr>
            <a:cxnSpLocks/>
            <a:stCxn id="18" idx="2"/>
          </p:cNvCxnSpPr>
          <p:nvPr/>
        </p:nvCxnSpPr>
        <p:spPr>
          <a:xfrm rot="16200000" flipH="1">
            <a:off x="4466399" y="1867279"/>
            <a:ext cx="203632" cy="7453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xmlns="" id="{7DABF237-1E27-4143-B723-9772347E2E30}"/>
              </a:ext>
            </a:extLst>
          </p:cNvPr>
          <p:cNvSpPr txBox="1"/>
          <p:nvPr/>
        </p:nvSpPr>
        <p:spPr>
          <a:xfrm>
            <a:off x="4157560" y="2334178"/>
            <a:ext cx="732296" cy="307777"/>
          </a:xfrm>
          <a:prstGeom prst="rect">
            <a:avLst/>
          </a:prstGeom>
          <a:noFill/>
        </p:spPr>
        <p:txBody>
          <a:bodyPr wrap="square" rtlCol="0">
            <a:spAutoFit/>
          </a:bodyPr>
          <a:lstStyle/>
          <a:p>
            <a:r>
              <a:rPr kumimoji="1" lang="ja-JP" altLang="en-US" sz="1400" dirty="0" smtClean="0"/>
              <a:t>中央値</a:t>
            </a:r>
            <a:endParaRPr kumimoji="1" lang="ja-JP" altLang="en-US" sz="1400" dirty="0"/>
          </a:p>
        </p:txBody>
      </p:sp>
    </p:spTree>
    <p:extLst>
      <p:ext uri="{BB962C8B-B14F-4D97-AF65-F5344CB8AC3E}">
        <p14:creationId xmlns:p14="http://schemas.microsoft.com/office/powerpoint/2010/main" val="3548686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lang="en-US" altLang="ja-JP" dirty="0" smtClean="0"/>
              <a:t>◇</a:t>
            </a:r>
            <a:r>
              <a:rPr lang="ja-JP" altLang="en-US" dirty="0" smtClean="0"/>
              <a:t>結果</a:t>
            </a:r>
            <a:endParaRPr lang="en-US" altLang="ja-JP" dirty="0" smtClean="0"/>
          </a:p>
          <a:p>
            <a:r>
              <a:rPr lang="ja-JP" altLang="en-US" dirty="0" smtClean="0"/>
              <a:t>「</a:t>
            </a:r>
            <a:r>
              <a:rPr lang="ja-JP" altLang="en-US" dirty="0" smtClean="0"/>
              <a:t>一時</a:t>
            </a:r>
            <a:r>
              <a:rPr lang="ja-JP" altLang="en-US" dirty="0"/>
              <a:t>仮置き場でモノが</a:t>
            </a:r>
            <a:r>
              <a:rPr lang="ja-JP" altLang="en-US" dirty="0" smtClean="0"/>
              <a:t>溢れる</a:t>
            </a:r>
            <a:r>
              <a:rPr lang="ja-JP" altLang="en-US" dirty="0"/>
              <a:t>（検収入庫</a:t>
            </a:r>
            <a:r>
              <a:rPr lang="en-US" altLang="ja-JP" dirty="0"/>
              <a:t>LT</a:t>
            </a:r>
            <a:r>
              <a:rPr lang="ja-JP" altLang="en-US" dirty="0"/>
              <a:t>が大きくなる）</a:t>
            </a:r>
            <a:r>
              <a:rPr lang="ja-JP" altLang="en-US" dirty="0" smtClean="0"/>
              <a:t>」に関わる変数は</a:t>
            </a:r>
            <a:endParaRPr lang="en-US" altLang="ja-JP" b="0" dirty="0" smtClean="0">
              <a:solidFill>
                <a:schemeClr val="tx1"/>
              </a:solidFill>
            </a:endParaRPr>
          </a:p>
          <a:p>
            <a:r>
              <a:rPr lang="ja-JP" altLang="en-US" b="0" dirty="0" smtClean="0">
                <a:solidFill>
                  <a:srgbClr val="FF0000"/>
                </a:solidFill>
              </a:rPr>
              <a:t>・昼勤夜勤の交代時間（残業）の有無</a:t>
            </a:r>
            <a:endParaRPr lang="en-US" altLang="ja-JP" b="0" dirty="0" smtClean="0">
              <a:solidFill>
                <a:srgbClr val="FF0000"/>
              </a:solidFill>
            </a:endParaRPr>
          </a:p>
          <a:p>
            <a:r>
              <a:rPr lang="ja-JP" altLang="en-US" sz="1800" b="0" dirty="0" smtClean="0">
                <a:solidFill>
                  <a:srgbClr val="FF0000"/>
                </a:solidFill>
              </a:rPr>
              <a:t>・ある時間帯の納入かんばん数（仕入れ先のダイヤと設計かんばん数の組み合わせで決定される）</a:t>
            </a:r>
            <a:endParaRPr lang="en-US" altLang="ja-JP" sz="1800" b="0" dirty="0" smtClean="0">
              <a:solidFill>
                <a:srgbClr val="FF0000"/>
              </a:solidFill>
            </a:endParaRPr>
          </a:p>
          <a:p>
            <a:endParaRPr lang="en-US" altLang="ja-JP" sz="1800" dirty="0" smtClean="0">
              <a:solidFill>
                <a:schemeClr val="tx1"/>
              </a:solidFill>
            </a:endParaRPr>
          </a:p>
          <a:p>
            <a:r>
              <a:rPr lang="en-US" altLang="ja-JP" dirty="0" smtClean="0">
                <a:solidFill>
                  <a:schemeClr val="tx1"/>
                </a:solidFill>
              </a:rPr>
              <a:t>◇</a:t>
            </a:r>
            <a:r>
              <a:rPr lang="ja-JP" altLang="en-US" dirty="0" smtClean="0">
                <a:solidFill>
                  <a:schemeClr val="tx1"/>
                </a:solidFill>
              </a:rPr>
              <a:t>分析</a:t>
            </a:r>
            <a:endParaRPr lang="en-US" altLang="ja-JP" sz="1800" dirty="0"/>
          </a:p>
          <a:p>
            <a:endParaRPr lang="en-US" altLang="ja-JP" sz="1800" b="0" dirty="0"/>
          </a:p>
          <a:p>
            <a:endParaRPr lang="en-US" altLang="ja-JP" sz="1800" b="0" dirty="0"/>
          </a:p>
          <a:p>
            <a:r>
              <a:rPr lang="ja-JP" altLang="en-US" sz="1800" b="0" dirty="0"/>
              <a:t>　</a:t>
            </a:r>
            <a:endParaRPr lang="en-US" altLang="ja-JP" sz="1800" b="0" dirty="0"/>
          </a:p>
          <a:p>
            <a:r>
              <a:rPr lang="ja-JP" altLang="en-US" sz="1800" b="0" dirty="0">
                <a:solidFill>
                  <a:srgbClr val="FF0000"/>
                </a:solidFill>
              </a:rPr>
              <a:t>　</a:t>
            </a:r>
            <a:endParaRPr lang="en-US" altLang="ja-JP" sz="1800" b="0" dirty="0">
              <a:solidFill>
                <a:srgbClr val="FF0000"/>
              </a:solidFill>
            </a:endParaRPr>
          </a:p>
        </p:txBody>
      </p:sp>
      <p:sp>
        <p:nvSpPr>
          <p:cNvPr id="19" name="テキスト ボックス 18"/>
          <p:cNvSpPr txBox="1"/>
          <p:nvPr/>
        </p:nvSpPr>
        <p:spPr>
          <a:xfrm>
            <a:off x="9978857" y="2403967"/>
            <a:ext cx="2213143" cy="276999"/>
          </a:xfrm>
          <a:prstGeom prst="rect">
            <a:avLst/>
          </a:prstGeom>
          <a:noFill/>
        </p:spPr>
        <p:txBody>
          <a:bodyPr wrap="square" rtlCol="0">
            <a:spAutoFit/>
          </a:bodyPr>
          <a:lstStyle/>
          <a:p>
            <a:r>
              <a:rPr lang="ja-JP" altLang="en-US" sz="1200" b="1" dirty="0">
                <a:solidFill>
                  <a:schemeClr val="bg1"/>
                </a:solidFill>
              </a:rPr>
              <a:t>４便直後（夜勤前）の順立前</a:t>
            </a:r>
            <a:endParaRPr lang="en-US" altLang="ja-JP" sz="1200" b="1" dirty="0">
              <a:solidFill>
                <a:schemeClr val="bg1"/>
              </a:solidFill>
            </a:endParaRPr>
          </a:p>
        </p:txBody>
      </p:sp>
      <p:sp>
        <p:nvSpPr>
          <p:cNvPr id="20" name="テキスト ボックス 19"/>
          <p:cNvSpPr txBox="1"/>
          <p:nvPr/>
        </p:nvSpPr>
        <p:spPr>
          <a:xfrm>
            <a:off x="389798" y="6209388"/>
            <a:ext cx="7241728" cy="307777"/>
          </a:xfrm>
          <a:prstGeom prst="rect">
            <a:avLst/>
          </a:prstGeom>
          <a:noFill/>
        </p:spPr>
        <p:txBody>
          <a:bodyPr wrap="square" rtlCol="0">
            <a:spAutoFit/>
          </a:bodyPr>
          <a:lstStyle/>
          <a:p>
            <a:r>
              <a:rPr lang="en-US" altLang="ja-JP" sz="1400" dirty="0" smtClean="0"/>
              <a:t>※</a:t>
            </a:r>
            <a:r>
              <a:rPr lang="ja-JP" altLang="en-US" sz="1400" dirty="0" smtClean="0"/>
              <a:t>かんばん数は</a:t>
            </a:r>
            <a:r>
              <a:rPr lang="en-US" altLang="ja-JP" sz="1400" dirty="0" smtClean="0"/>
              <a:t>9</a:t>
            </a:r>
            <a:r>
              <a:rPr lang="ja-JP" altLang="en-US" sz="1400" dirty="0" smtClean="0"/>
              <a:t>月</a:t>
            </a:r>
            <a:r>
              <a:rPr lang="ja-JP" altLang="en-US" sz="1400" dirty="0" smtClean="0"/>
              <a:t>の合計枚数</a:t>
            </a:r>
            <a:r>
              <a:rPr lang="ja-JP" altLang="en-US" sz="1400" dirty="0" smtClean="0"/>
              <a:t>、</a:t>
            </a:r>
            <a:r>
              <a:rPr lang="ja-JP" altLang="en-US" sz="1400" dirty="0"/>
              <a:t>月～土曜の朝までに納入と回収があったかんばんを対象</a:t>
            </a:r>
            <a:endParaRPr lang="en-US" altLang="ja-JP" sz="1400" dirty="0"/>
          </a:p>
        </p:txBody>
      </p:sp>
      <p:cxnSp>
        <p:nvCxnSpPr>
          <p:cNvPr id="21" name="コネクタ: カギ線 20">
            <a:extLst>
              <a:ext uri="{FF2B5EF4-FFF2-40B4-BE49-F238E27FC236}">
                <a16:creationId xmlns:a16="http://schemas.microsoft.com/office/drawing/2014/main" xmlns="" id="{34B0629A-51DB-4D39-AD88-01A12712FB21}"/>
              </a:ext>
            </a:extLst>
          </p:cNvPr>
          <p:cNvCxnSpPr>
            <a:cxnSpLocks/>
          </p:cNvCxnSpPr>
          <p:nvPr/>
        </p:nvCxnSpPr>
        <p:spPr>
          <a:xfrm>
            <a:off x="795195" y="4071474"/>
            <a:ext cx="1068172" cy="249274"/>
          </a:xfrm>
          <a:prstGeom prst="bentConnector3">
            <a:avLst>
              <a:gd name="adj1" fmla="val 10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xmlns="" id="{2038A916-18A2-459F-8DA7-C142D7F1F681}"/>
              </a:ext>
            </a:extLst>
          </p:cNvPr>
          <p:cNvCxnSpPr>
            <a:cxnSpLocks/>
          </p:cNvCxnSpPr>
          <p:nvPr/>
        </p:nvCxnSpPr>
        <p:spPr>
          <a:xfrm>
            <a:off x="802399" y="4079819"/>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xmlns="" id="{F48463B2-F151-4A18-96CD-D805DDCF5B49}"/>
              </a:ext>
            </a:extLst>
          </p:cNvPr>
          <p:cNvSpPr txBox="1"/>
          <p:nvPr/>
        </p:nvSpPr>
        <p:spPr>
          <a:xfrm>
            <a:off x="517726" y="3501377"/>
            <a:ext cx="2045888" cy="523220"/>
          </a:xfrm>
          <a:prstGeom prst="rect">
            <a:avLst/>
          </a:prstGeom>
          <a:noFill/>
        </p:spPr>
        <p:txBody>
          <a:bodyPr wrap="square" rtlCol="0">
            <a:spAutoFit/>
          </a:bodyPr>
          <a:lstStyle/>
          <a:p>
            <a:r>
              <a:rPr lang="ja-JP" altLang="en-US" sz="1400" dirty="0"/>
              <a:t>検収日時範囲をもと</a:t>
            </a:r>
            <a:r>
              <a:rPr lang="ja-JP" altLang="en-US" sz="1400" dirty="0" smtClean="0"/>
              <a:t>に</a:t>
            </a:r>
            <a:endParaRPr lang="en-US" altLang="ja-JP" sz="1400" dirty="0" smtClean="0"/>
          </a:p>
          <a:p>
            <a:r>
              <a:rPr lang="ja-JP" altLang="en-US" sz="1400" dirty="0" smtClean="0"/>
              <a:t>どの</a:t>
            </a:r>
            <a:r>
              <a:rPr lang="ja-JP" altLang="en-US" sz="1400" dirty="0"/>
              <a:t>便に乗るか定義</a:t>
            </a:r>
            <a:endParaRPr lang="en-US" altLang="ja-JP" sz="1400" dirty="0"/>
          </a:p>
        </p:txBody>
      </p:sp>
      <p:cxnSp>
        <p:nvCxnSpPr>
          <p:cNvPr id="44" name="直線コネクタ 43">
            <a:extLst>
              <a:ext uri="{FF2B5EF4-FFF2-40B4-BE49-F238E27FC236}">
                <a16:creationId xmlns:a16="http://schemas.microsoft.com/office/drawing/2014/main" xmlns="" id="{9158A40B-5866-4F89-B3A7-60C4FFE41D8A}"/>
              </a:ext>
            </a:extLst>
          </p:cNvPr>
          <p:cNvCxnSpPr>
            <a:cxnSpLocks/>
          </p:cNvCxnSpPr>
          <p:nvPr/>
        </p:nvCxnSpPr>
        <p:spPr>
          <a:xfrm>
            <a:off x="3694739" y="4103702"/>
            <a:ext cx="0" cy="26352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5" name="コネクタ: カギ線 44">
            <a:extLst>
              <a:ext uri="{FF2B5EF4-FFF2-40B4-BE49-F238E27FC236}">
                <a16:creationId xmlns:a16="http://schemas.microsoft.com/office/drawing/2014/main" xmlns="" id="{A004B815-A646-4380-A8F0-EFB6182FE3E5}"/>
              </a:ext>
            </a:extLst>
          </p:cNvPr>
          <p:cNvCxnSpPr>
            <a:cxnSpLocks/>
          </p:cNvCxnSpPr>
          <p:nvPr/>
        </p:nvCxnSpPr>
        <p:spPr>
          <a:xfrm>
            <a:off x="3694739" y="4098486"/>
            <a:ext cx="1535372" cy="258169"/>
          </a:xfrm>
          <a:prstGeom prst="bentConnector3">
            <a:avLst>
              <a:gd name="adj1" fmla="val 100047"/>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7" name="コネクタ: カギ線 76">
            <a:extLst>
              <a:ext uri="{FF2B5EF4-FFF2-40B4-BE49-F238E27FC236}">
                <a16:creationId xmlns:a16="http://schemas.microsoft.com/office/drawing/2014/main" xmlns="" id="{74FB8B90-B721-4E53-B1AD-5B512DB6E209}"/>
              </a:ext>
            </a:extLst>
          </p:cNvPr>
          <p:cNvCxnSpPr>
            <a:cxnSpLocks/>
          </p:cNvCxnSpPr>
          <p:nvPr/>
        </p:nvCxnSpPr>
        <p:spPr>
          <a:xfrm rot="10800000">
            <a:off x="7621764" y="6128948"/>
            <a:ext cx="85531" cy="199240"/>
          </a:xfrm>
          <a:prstGeom prst="bentConnector2">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2" name="テキスト ボックス 81">
            <a:extLst>
              <a:ext uri="{FF2B5EF4-FFF2-40B4-BE49-F238E27FC236}">
                <a16:creationId xmlns:a16="http://schemas.microsoft.com/office/drawing/2014/main" xmlns="" id="{6BD44091-3CF7-4A4C-ABD0-B9092D743C4E}"/>
              </a:ext>
            </a:extLst>
          </p:cNvPr>
          <p:cNvSpPr txBox="1"/>
          <p:nvPr/>
        </p:nvSpPr>
        <p:spPr>
          <a:xfrm>
            <a:off x="3408354" y="3559970"/>
            <a:ext cx="7107209" cy="523220"/>
          </a:xfrm>
          <a:prstGeom prst="rect">
            <a:avLst/>
          </a:prstGeom>
          <a:noFill/>
        </p:spPr>
        <p:txBody>
          <a:bodyPr wrap="square" rtlCol="0">
            <a:spAutoFit/>
          </a:bodyPr>
          <a:lstStyle/>
          <a:p>
            <a:r>
              <a:rPr lang="ja-JP" altLang="en-US" sz="1400" dirty="0"/>
              <a:t>工場到着時刻（計画）＋</a:t>
            </a:r>
            <a:r>
              <a:rPr lang="en-US" altLang="ja-JP" sz="1400" dirty="0"/>
              <a:t>4.3H</a:t>
            </a:r>
            <a:r>
              <a:rPr lang="ja-JP" altLang="en-US" sz="1400" dirty="0"/>
              <a:t>の間を入庫基準滞留</a:t>
            </a:r>
            <a:r>
              <a:rPr lang="ja-JP" altLang="en-US" sz="1400" dirty="0" smtClean="0"/>
              <a:t>時間</a:t>
            </a:r>
            <a:r>
              <a:rPr lang="ja-JP" altLang="en-US" sz="1400" dirty="0" smtClean="0"/>
              <a:t>（荷下ろしから入庫まで作業時間）と設定　</a:t>
            </a:r>
            <a:r>
              <a:rPr lang="en-US" altLang="ja-JP" sz="1400" dirty="0" smtClean="0"/>
              <a:t>→</a:t>
            </a:r>
            <a:r>
              <a:rPr lang="ja-JP" altLang="en-US" sz="1400" dirty="0" smtClean="0"/>
              <a:t> </a:t>
            </a:r>
            <a:r>
              <a:rPr lang="ja-JP" altLang="en-US" sz="1400" dirty="0" smtClean="0">
                <a:solidFill>
                  <a:srgbClr val="FF0000"/>
                </a:solidFill>
              </a:rPr>
              <a:t>入庫基準滞留時間外は仮置場のモノに繋がると過程</a:t>
            </a:r>
            <a:endParaRPr lang="en-US" altLang="ja-JP" sz="1400" dirty="0">
              <a:solidFill>
                <a:srgbClr val="FF0000"/>
              </a:solidFill>
            </a:endParaRPr>
          </a:p>
        </p:txBody>
      </p:sp>
      <p:sp>
        <p:nvSpPr>
          <p:cNvPr id="18" name="正方形/長方形 17"/>
          <p:cNvSpPr/>
          <p:nvPr/>
        </p:nvSpPr>
        <p:spPr>
          <a:xfrm>
            <a:off x="1284942" y="2495177"/>
            <a:ext cx="914400" cy="9144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xmlns="" id="{F48463B2-F151-4A18-96CD-D805DDCF5B49}"/>
              </a:ext>
            </a:extLst>
          </p:cNvPr>
          <p:cNvSpPr txBox="1"/>
          <p:nvPr/>
        </p:nvSpPr>
        <p:spPr>
          <a:xfrm>
            <a:off x="1282715" y="2794001"/>
            <a:ext cx="943521" cy="315908"/>
          </a:xfrm>
          <a:prstGeom prst="rect">
            <a:avLst/>
          </a:prstGeom>
          <a:noFill/>
        </p:spPr>
        <p:txBody>
          <a:bodyPr wrap="square" rtlCol="0">
            <a:spAutoFit/>
          </a:bodyPr>
          <a:lstStyle/>
          <a:p>
            <a:pPr algn="ctr"/>
            <a:r>
              <a:rPr lang="ja-JP" altLang="en-US" sz="1400" dirty="0" smtClean="0"/>
              <a:t>仕入先</a:t>
            </a:r>
            <a:endParaRPr lang="en-US" altLang="ja-JP" sz="1400" dirty="0"/>
          </a:p>
        </p:txBody>
      </p:sp>
      <p:sp>
        <p:nvSpPr>
          <p:cNvPr id="38" name="正方形/長方形 37"/>
          <p:cNvSpPr/>
          <p:nvPr/>
        </p:nvSpPr>
        <p:spPr>
          <a:xfrm>
            <a:off x="3230283" y="2498165"/>
            <a:ext cx="914400" cy="9144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9" name="矢印: 右 5">
            <a:extLst>
              <a:ext uri="{FF2B5EF4-FFF2-40B4-BE49-F238E27FC236}">
                <a16:creationId xmlns:a16="http://schemas.microsoft.com/office/drawing/2014/main" xmlns="" id="{D5BF5B5A-2701-4B90-9488-79A8312F7B76}"/>
              </a:ext>
            </a:extLst>
          </p:cNvPr>
          <p:cNvSpPr/>
          <p:nvPr/>
        </p:nvSpPr>
        <p:spPr>
          <a:xfrm>
            <a:off x="2469757" y="2745049"/>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ボックス 40">
            <a:extLst>
              <a:ext uri="{FF2B5EF4-FFF2-40B4-BE49-F238E27FC236}">
                <a16:creationId xmlns:a16="http://schemas.microsoft.com/office/drawing/2014/main" xmlns="" id="{F48463B2-F151-4A18-96CD-D805DDCF5B49}"/>
              </a:ext>
            </a:extLst>
          </p:cNvPr>
          <p:cNvSpPr txBox="1"/>
          <p:nvPr/>
        </p:nvSpPr>
        <p:spPr>
          <a:xfrm>
            <a:off x="3213115" y="2796989"/>
            <a:ext cx="943521" cy="315908"/>
          </a:xfrm>
          <a:prstGeom prst="rect">
            <a:avLst/>
          </a:prstGeom>
          <a:noFill/>
        </p:spPr>
        <p:txBody>
          <a:bodyPr wrap="square" rtlCol="0">
            <a:spAutoFit/>
          </a:bodyPr>
          <a:lstStyle/>
          <a:p>
            <a:pPr algn="ctr"/>
            <a:r>
              <a:rPr lang="ja-JP" altLang="en-US" sz="1400" dirty="0" smtClean="0"/>
              <a:t>物流</a:t>
            </a:r>
            <a:r>
              <a:rPr lang="en-US" altLang="ja-JP" sz="1400" dirty="0" smtClean="0"/>
              <a:t>C</a:t>
            </a:r>
            <a:endParaRPr lang="en-US" altLang="ja-JP" sz="1400" dirty="0"/>
          </a:p>
        </p:txBody>
      </p:sp>
      <p:sp>
        <p:nvSpPr>
          <p:cNvPr id="42" name="正方形/長方形 41"/>
          <p:cNvSpPr/>
          <p:nvPr/>
        </p:nvSpPr>
        <p:spPr>
          <a:xfrm>
            <a:off x="5115860" y="2501154"/>
            <a:ext cx="3296022" cy="9144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矢印: 右 5">
            <a:extLst>
              <a:ext uri="{FF2B5EF4-FFF2-40B4-BE49-F238E27FC236}">
                <a16:creationId xmlns:a16="http://schemas.microsoft.com/office/drawing/2014/main" xmlns="" id="{D5BF5B5A-2701-4B90-9488-79A8312F7B76}"/>
              </a:ext>
            </a:extLst>
          </p:cNvPr>
          <p:cNvSpPr/>
          <p:nvPr/>
        </p:nvSpPr>
        <p:spPr>
          <a:xfrm>
            <a:off x="4415098" y="2748038"/>
            <a:ext cx="530821" cy="495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6" name="図 45"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796" y="2256047"/>
            <a:ext cx="563590" cy="418423"/>
          </a:xfrm>
          <a:prstGeom prst="rect">
            <a:avLst/>
          </a:prstGeom>
        </p:spPr>
      </p:pic>
      <p:pic>
        <p:nvPicPr>
          <p:cNvPr id="48" name="図 47"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902" y="2259035"/>
            <a:ext cx="563590" cy="418423"/>
          </a:xfrm>
          <a:prstGeom prst="rect">
            <a:avLst/>
          </a:prstGeom>
        </p:spPr>
      </p:pic>
      <p:sp>
        <p:nvSpPr>
          <p:cNvPr id="49" name="正方形/長方形 48"/>
          <p:cNvSpPr/>
          <p:nvPr/>
        </p:nvSpPr>
        <p:spPr>
          <a:xfrm>
            <a:off x="5148731" y="2808941"/>
            <a:ext cx="1485152" cy="358588"/>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t>入庫滞留時間</a:t>
            </a:r>
            <a:endParaRPr kumimoji="1" lang="ja-JP" altLang="en-US" sz="1400" dirty="0"/>
          </a:p>
        </p:txBody>
      </p:sp>
      <p:pic>
        <p:nvPicPr>
          <p:cNvPr id="24" name="図 23" descr="スクリーンショット 2023-10-25 5.58.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968" y="2726018"/>
            <a:ext cx="1259914" cy="531707"/>
          </a:xfrm>
          <a:prstGeom prst="rect">
            <a:avLst/>
          </a:prstGeom>
        </p:spPr>
      </p:pic>
      <p:sp>
        <p:nvSpPr>
          <p:cNvPr id="51" name="四角形吹き出し 11">
            <a:extLst>
              <a:ext uri="{FF2B5EF4-FFF2-40B4-BE49-F238E27FC236}">
                <a16:creationId xmlns:a16="http://schemas.microsoft.com/office/drawing/2014/main" xmlns="" id="{DA7F4D7B-EF37-4287-B7D4-007133A1FB06}"/>
              </a:ext>
            </a:extLst>
          </p:cNvPr>
          <p:cNvSpPr/>
          <p:nvPr/>
        </p:nvSpPr>
        <p:spPr>
          <a:xfrm>
            <a:off x="6514352" y="2029703"/>
            <a:ext cx="4990352" cy="744580"/>
          </a:xfrm>
          <a:prstGeom prst="wedgeRectCallout">
            <a:avLst>
              <a:gd name="adj1" fmla="val -58502"/>
              <a:gd name="adj2" fmla="val 47634"/>
            </a:avLst>
          </a:prstGeom>
        </p:spPr>
        <p:style>
          <a:lnRef idx="2">
            <a:schemeClr val="accent1"/>
          </a:lnRef>
          <a:fillRef idx="1">
            <a:schemeClr val="lt1"/>
          </a:fillRef>
          <a:effectRef idx="0">
            <a:schemeClr val="accent1"/>
          </a:effectRef>
          <a:fontRef idx="minor">
            <a:schemeClr val="dk1"/>
          </a:fontRef>
        </p:style>
        <p:txBody>
          <a:bodyPr rtlCol="0" anchor="ctr"/>
          <a:lstStyle/>
          <a:p>
            <a:r>
              <a:rPr lang="ja-JP" altLang="en-US" dirty="0" smtClean="0">
                <a:solidFill>
                  <a:schemeClr val="tx1"/>
                </a:solidFill>
              </a:rPr>
              <a:t>入庫基準</a:t>
            </a:r>
            <a:r>
              <a:rPr lang="ja-JP" altLang="en-US" dirty="0" smtClean="0">
                <a:solidFill>
                  <a:schemeClr val="tx1"/>
                </a:solidFill>
              </a:rPr>
              <a:t>滞留時間を定義し、その時間に入るかんばんの割合を便ごとに計算</a:t>
            </a:r>
            <a:endParaRPr lang="en-US" altLang="ja-JP" dirty="0">
              <a:solidFill>
                <a:schemeClr val="tx1"/>
              </a:solidFill>
            </a:endParaRPr>
          </a:p>
        </p:txBody>
      </p:sp>
      <p:sp>
        <p:nvSpPr>
          <p:cNvPr id="15" name="テキスト ボックス 14"/>
          <p:cNvSpPr txBox="1"/>
          <p:nvPr/>
        </p:nvSpPr>
        <p:spPr>
          <a:xfrm>
            <a:off x="112889" y="5108222"/>
            <a:ext cx="184666" cy="369332"/>
          </a:xfrm>
          <a:prstGeom prst="rect">
            <a:avLst/>
          </a:prstGeom>
          <a:noFill/>
        </p:spPr>
        <p:txBody>
          <a:bodyPr wrap="none" rtlCol="0">
            <a:spAutoFit/>
          </a:bodyPr>
          <a:lstStyle/>
          <a:p>
            <a:endParaRPr kumimoji="1" lang="ja-JP" altLang="en-US" dirty="0"/>
          </a:p>
        </p:txBody>
      </p:sp>
      <p:sp>
        <p:nvSpPr>
          <p:cNvPr id="28" name="テキスト プレースホルダー 2">
            <a:extLst>
              <a:ext uri="{FF2B5EF4-FFF2-40B4-BE49-F238E27FC236}">
                <a16:creationId xmlns:a16="http://schemas.microsoft.com/office/drawing/2014/main" xmlns="" id="{97EF3ED6-DCB0-41D3-B667-7B66E3627723}"/>
              </a:ext>
            </a:extLst>
          </p:cNvPr>
          <p:cNvSpPr>
            <a:spLocks noGrp="1"/>
          </p:cNvSpPr>
          <p:nvPr>
            <p:ph type="body" sz="quarter" idx="19"/>
          </p:nvPr>
        </p:nvSpPr>
        <p:spPr>
          <a:xfrm>
            <a:off x="443077" y="306000"/>
            <a:ext cx="11307323" cy="306000"/>
          </a:xfrm>
        </p:spPr>
        <p:txBody>
          <a:bodyPr/>
          <a:lstStyle/>
          <a:p>
            <a:r>
              <a:rPr lang="ja-JP" altLang="ja-JP" dirty="0" smtClean="0"/>
              <a:t>4</a:t>
            </a:r>
            <a:r>
              <a:rPr lang="en-US" altLang="ja-JP" dirty="0" smtClean="0"/>
              <a:t>.</a:t>
            </a:r>
            <a:r>
              <a:rPr lang="ja-JP" altLang="en-US" dirty="0" smtClean="0"/>
              <a:t> 分析</a:t>
            </a:r>
            <a:endParaRPr kumimoji="1" lang="ja-JP" altLang="en-US" dirty="0"/>
          </a:p>
        </p:txBody>
      </p:sp>
      <p:pic>
        <p:nvPicPr>
          <p:cNvPr id="25" name="図 24"/>
          <p:cNvPicPr>
            <a:picLocks noChangeAspect="1"/>
          </p:cNvPicPr>
          <p:nvPr/>
        </p:nvPicPr>
        <p:blipFill>
          <a:blip r:embed="rId4"/>
          <a:stretch>
            <a:fillRect/>
          </a:stretch>
        </p:blipFill>
        <p:spPr>
          <a:xfrm>
            <a:off x="353358" y="4392706"/>
            <a:ext cx="11802949" cy="1823570"/>
          </a:xfrm>
          <a:prstGeom prst="rect">
            <a:avLst/>
          </a:prstGeom>
        </p:spPr>
      </p:pic>
    </p:spTree>
    <p:extLst>
      <p:ext uri="{BB962C8B-B14F-4D97-AF65-F5344CB8AC3E}">
        <p14:creationId xmlns:p14="http://schemas.microsoft.com/office/powerpoint/2010/main" val="827667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sz="quarter" idx="18"/>
          </p:nvPr>
        </p:nvSpPr>
        <p:spPr/>
        <p:txBody>
          <a:bodyPr/>
          <a:lstStyle/>
          <a:p>
            <a:r>
              <a:rPr kumimoji="1" lang="en-US" altLang="ja-JP" dirty="0" smtClean="0"/>
              <a:t>◇</a:t>
            </a:r>
            <a:r>
              <a:rPr kumimoji="1" lang="ja-JP" altLang="en-US" dirty="0" smtClean="0"/>
              <a:t>開発について</a:t>
            </a:r>
            <a:endParaRPr kumimoji="1" lang="en-US" altLang="ja-JP" dirty="0" smtClean="0"/>
          </a:p>
          <a:p>
            <a:endParaRPr kumimoji="1" lang="en-US" altLang="ja-JP" dirty="0" smtClean="0"/>
          </a:p>
          <a:p>
            <a:r>
              <a:rPr lang="ja-JP" altLang="en-US" b="0" dirty="0" smtClean="0"/>
              <a:t>分析の結果より</a:t>
            </a:r>
            <a:r>
              <a:rPr lang="ja-JP" altLang="en-US" dirty="0" smtClean="0"/>
              <a:t>、労働時間や納入数が一時仮置場の滞留に繋がることが確認できた。</a:t>
            </a:r>
            <a:endParaRPr lang="en-US" altLang="ja-JP" dirty="0" smtClean="0"/>
          </a:p>
          <a:p>
            <a:r>
              <a:rPr lang="ja-JP" altLang="en-US" dirty="0" smtClean="0"/>
              <a:t>今後の活動として、以下のようなモデルを開発することを検討しています</a:t>
            </a:r>
            <a:endParaRPr lang="en-US" altLang="ja-JP" dirty="0" smtClean="0"/>
          </a:p>
          <a:p>
            <a:endParaRPr lang="en-US" altLang="ja-JP" dirty="0"/>
          </a:p>
          <a:p>
            <a:endParaRPr lang="en-US" altLang="ja-JP" dirty="0" smtClean="0"/>
          </a:p>
          <a:p>
            <a:endParaRPr lang="en-US" altLang="ja-JP" dirty="0"/>
          </a:p>
          <a:p>
            <a:endParaRPr kumimoji="1" lang="en-US" altLang="ja-JP" dirty="0" smtClean="0"/>
          </a:p>
          <a:p>
            <a:endParaRPr lang="en-US" altLang="ja-JP" dirty="0"/>
          </a:p>
          <a:p>
            <a:endParaRPr kumimoji="1" lang="en-US" altLang="ja-JP" dirty="0" smtClean="0"/>
          </a:p>
          <a:p>
            <a:endParaRPr lang="en-US" altLang="ja-JP" dirty="0" smtClean="0"/>
          </a:p>
          <a:p>
            <a:endParaRPr lang="en-US" altLang="ja-JP" dirty="0"/>
          </a:p>
          <a:p>
            <a:endParaRPr lang="en-US" altLang="ja-JP" dirty="0" smtClean="0"/>
          </a:p>
          <a:p>
            <a:endParaRPr lang="en-US" altLang="ja-JP" dirty="0"/>
          </a:p>
          <a:p>
            <a:endParaRPr kumimoji="1" lang="en-US" altLang="ja-JP" dirty="0" smtClean="0"/>
          </a:p>
          <a:p>
            <a:endParaRPr kumimoji="1" lang="en-US" altLang="ja-JP" dirty="0" smtClean="0"/>
          </a:p>
          <a:p>
            <a:r>
              <a:rPr kumimoji="1" lang="en-US" altLang="ja-JP" dirty="0" smtClean="0"/>
              <a:t>◇</a:t>
            </a:r>
            <a:r>
              <a:rPr kumimoji="1" lang="ja-JP" altLang="en-US" dirty="0" smtClean="0"/>
              <a:t>今後の進め方について</a:t>
            </a:r>
            <a:endParaRPr kumimoji="1" lang="en-US" altLang="ja-JP" dirty="0" smtClean="0"/>
          </a:p>
          <a:p>
            <a:r>
              <a:rPr lang="ja-JP" altLang="en-US" b="0" dirty="0" smtClean="0"/>
              <a:t>・相談事：分析開発をスピードアップするために、外部の企業と協力した活動を考えています。</a:t>
            </a:r>
            <a:endParaRPr lang="en-US" altLang="ja-JP" b="0" dirty="0" smtClean="0"/>
          </a:p>
          <a:p>
            <a:r>
              <a:rPr lang="ja-JP" altLang="ja-JP" b="0" dirty="0"/>
              <a:t>　</a:t>
            </a:r>
            <a:r>
              <a:rPr lang="ja-JP" altLang="en-US" b="0" dirty="0" smtClean="0"/>
              <a:t>プログラミングなど技術的なところを支援してもらう</a:t>
            </a:r>
            <a:endParaRPr kumimoji="1" lang="en-US" altLang="ja-JP" b="0" dirty="0" smtClean="0"/>
          </a:p>
          <a:p>
            <a:endParaRPr kumimoji="1" lang="en-US" altLang="ja-JP" b="0" dirty="0" smtClean="0"/>
          </a:p>
        </p:txBody>
      </p:sp>
      <p:sp>
        <p:nvSpPr>
          <p:cNvPr id="3" name="テキスト プレースホルダー 2"/>
          <p:cNvSpPr>
            <a:spLocks noGrp="1"/>
          </p:cNvSpPr>
          <p:nvPr>
            <p:ph type="body" sz="quarter" idx="19"/>
          </p:nvPr>
        </p:nvSpPr>
        <p:spPr/>
        <p:txBody>
          <a:bodyPr/>
          <a:lstStyle/>
          <a:p>
            <a:r>
              <a:rPr kumimoji="1" lang="en-US" altLang="ja-JP" dirty="0" smtClean="0"/>
              <a:t>5.</a:t>
            </a:r>
            <a:r>
              <a:rPr kumimoji="1" lang="ja-JP" altLang="en-US" dirty="0" smtClean="0"/>
              <a:t> 開発、今後の進め方について</a:t>
            </a:r>
            <a:endParaRPr kumimoji="1" lang="ja-JP" altLang="en-US" dirty="0"/>
          </a:p>
        </p:txBody>
      </p:sp>
      <p:cxnSp>
        <p:nvCxnSpPr>
          <p:cNvPr id="5" name="直線矢印コネクタ 4"/>
          <p:cNvCxnSpPr/>
          <p:nvPr/>
        </p:nvCxnSpPr>
        <p:spPr>
          <a:xfrm flipV="1">
            <a:off x="8396944" y="2662519"/>
            <a:ext cx="17930" cy="173018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9" name="直線矢印コネクタ 8"/>
          <p:cNvCxnSpPr/>
          <p:nvPr/>
        </p:nvCxnSpPr>
        <p:spPr>
          <a:xfrm flipV="1">
            <a:off x="8384991" y="4377764"/>
            <a:ext cx="2701364" cy="1792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2" name="正方形/長方形 11"/>
          <p:cNvSpPr/>
          <p:nvPr/>
        </p:nvSpPr>
        <p:spPr>
          <a:xfrm>
            <a:off x="4078941" y="2659528"/>
            <a:ext cx="2838824" cy="1081743"/>
          </a:xfrm>
          <a:prstGeom prst="rect">
            <a:avLst/>
          </a:prstGeom>
          <a:solidFill>
            <a:srgbClr val="001A7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右矢印 12"/>
          <p:cNvSpPr/>
          <p:nvPr/>
        </p:nvSpPr>
        <p:spPr>
          <a:xfrm>
            <a:off x="7261412" y="2975150"/>
            <a:ext cx="587761" cy="484632"/>
          </a:xfrm>
          <a:prstGeom prst="right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14" name="フリーフォーム 13"/>
          <p:cNvSpPr/>
          <p:nvPr/>
        </p:nvSpPr>
        <p:spPr>
          <a:xfrm>
            <a:off x="8426826" y="2808940"/>
            <a:ext cx="2435412" cy="1045883"/>
          </a:xfrm>
          <a:custGeom>
            <a:avLst/>
            <a:gdLst>
              <a:gd name="connsiteX0" fmla="*/ 0 w 2435412"/>
              <a:gd name="connsiteY0" fmla="*/ 747059 h 1045883"/>
              <a:gd name="connsiteX1" fmla="*/ 224117 w 2435412"/>
              <a:gd name="connsiteY1" fmla="*/ 149412 h 1045883"/>
              <a:gd name="connsiteX2" fmla="*/ 597647 w 2435412"/>
              <a:gd name="connsiteY2" fmla="*/ 0 h 1045883"/>
              <a:gd name="connsiteX3" fmla="*/ 926353 w 2435412"/>
              <a:gd name="connsiteY3" fmla="*/ 283883 h 1045883"/>
              <a:gd name="connsiteX4" fmla="*/ 1075764 w 2435412"/>
              <a:gd name="connsiteY4" fmla="*/ 866589 h 1045883"/>
              <a:gd name="connsiteX5" fmla="*/ 1389529 w 2435412"/>
              <a:gd name="connsiteY5" fmla="*/ 1045883 h 1045883"/>
              <a:gd name="connsiteX6" fmla="*/ 1792941 w 2435412"/>
              <a:gd name="connsiteY6" fmla="*/ 776942 h 1045883"/>
              <a:gd name="connsiteX7" fmla="*/ 2226235 w 2435412"/>
              <a:gd name="connsiteY7" fmla="*/ 627530 h 1045883"/>
              <a:gd name="connsiteX8" fmla="*/ 2435412 w 2435412"/>
              <a:gd name="connsiteY8" fmla="*/ 791883 h 104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5412" h="1045883">
                <a:moveTo>
                  <a:pt x="0" y="747059"/>
                </a:moveTo>
                <a:lnTo>
                  <a:pt x="224117" y="149412"/>
                </a:lnTo>
                <a:lnTo>
                  <a:pt x="597647" y="0"/>
                </a:lnTo>
                <a:lnTo>
                  <a:pt x="926353" y="283883"/>
                </a:lnTo>
                <a:lnTo>
                  <a:pt x="1075764" y="866589"/>
                </a:lnTo>
                <a:lnTo>
                  <a:pt x="1389529" y="1045883"/>
                </a:lnTo>
                <a:lnTo>
                  <a:pt x="1792941" y="776942"/>
                </a:lnTo>
                <a:lnTo>
                  <a:pt x="2226235" y="627530"/>
                </a:lnTo>
                <a:lnTo>
                  <a:pt x="2435412" y="791883"/>
                </a:lnTo>
              </a:path>
            </a:pathLst>
          </a:cu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xmlns="" id="{F48463B2-F151-4A18-96CD-D805DDCF5B49}"/>
              </a:ext>
            </a:extLst>
          </p:cNvPr>
          <p:cNvSpPr txBox="1"/>
          <p:nvPr/>
        </p:nvSpPr>
        <p:spPr>
          <a:xfrm>
            <a:off x="10632904" y="4512233"/>
            <a:ext cx="737333" cy="338554"/>
          </a:xfrm>
          <a:prstGeom prst="rect">
            <a:avLst/>
          </a:prstGeom>
          <a:noFill/>
        </p:spPr>
        <p:txBody>
          <a:bodyPr wrap="square" rtlCol="0">
            <a:spAutoFit/>
          </a:bodyPr>
          <a:lstStyle/>
          <a:p>
            <a:r>
              <a:rPr lang="ja-JP" altLang="en-US" sz="1600" dirty="0" smtClean="0"/>
              <a:t>時間</a:t>
            </a:r>
            <a:endParaRPr lang="en-US" altLang="ja-JP" sz="1600" dirty="0"/>
          </a:p>
        </p:txBody>
      </p:sp>
      <p:sp>
        <p:nvSpPr>
          <p:cNvPr id="17" name="テキスト ボックス 16">
            <a:extLst>
              <a:ext uri="{FF2B5EF4-FFF2-40B4-BE49-F238E27FC236}">
                <a16:creationId xmlns:a16="http://schemas.microsoft.com/office/drawing/2014/main" xmlns="" id="{F48463B2-F151-4A18-96CD-D805DDCF5B49}"/>
              </a:ext>
            </a:extLst>
          </p:cNvPr>
          <p:cNvSpPr txBox="1"/>
          <p:nvPr/>
        </p:nvSpPr>
        <p:spPr>
          <a:xfrm>
            <a:off x="7274128" y="2303926"/>
            <a:ext cx="2736462" cy="338554"/>
          </a:xfrm>
          <a:prstGeom prst="rect">
            <a:avLst/>
          </a:prstGeom>
          <a:noFill/>
        </p:spPr>
        <p:txBody>
          <a:bodyPr wrap="square" rtlCol="0">
            <a:spAutoFit/>
          </a:bodyPr>
          <a:lstStyle/>
          <a:p>
            <a:r>
              <a:rPr lang="ja-JP" altLang="en-US" sz="1600" dirty="0" smtClean="0"/>
              <a:t>順立装置前の混雑度</a:t>
            </a:r>
            <a:endParaRPr lang="en-US" altLang="ja-JP" sz="1600" dirty="0"/>
          </a:p>
        </p:txBody>
      </p:sp>
      <p:sp>
        <p:nvSpPr>
          <p:cNvPr id="18" name="テキスト ボックス 17">
            <a:extLst>
              <a:ext uri="{FF2B5EF4-FFF2-40B4-BE49-F238E27FC236}">
                <a16:creationId xmlns:a16="http://schemas.microsoft.com/office/drawing/2014/main" xmlns="" id="{F48463B2-F151-4A18-96CD-D805DDCF5B49}"/>
              </a:ext>
            </a:extLst>
          </p:cNvPr>
          <p:cNvSpPr txBox="1"/>
          <p:nvPr/>
        </p:nvSpPr>
        <p:spPr>
          <a:xfrm>
            <a:off x="4153647" y="2919502"/>
            <a:ext cx="2674471" cy="584776"/>
          </a:xfrm>
          <a:prstGeom prst="rect">
            <a:avLst/>
          </a:prstGeom>
          <a:noFill/>
        </p:spPr>
        <p:txBody>
          <a:bodyPr wrap="square" rtlCol="0">
            <a:spAutoFit/>
          </a:bodyPr>
          <a:lstStyle/>
          <a:p>
            <a:r>
              <a:rPr lang="ja-JP" altLang="en-US" sz="1600" dirty="0" smtClean="0">
                <a:solidFill>
                  <a:schemeClr val="bg1"/>
                </a:solidFill>
              </a:rPr>
              <a:t>シミュレーションモデル</a:t>
            </a:r>
            <a:r>
              <a:rPr lang="en-US" altLang="ja-JP" sz="1600" dirty="0" smtClean="0">
                <a:solidFill>
                  <a:schemeClr val="bg1"/>
                </a:solidFill>
              </a:rPr>
              <a:t>or</a:t>
            </a:r>
          </a:p>
          <a:p>
            <a:r>
              <a:rPr lang="ja-JP" altLang="en-US" sz="1600" dirty="0" smtClean="0">
                <a:solidFill>
                  <a:schemeClr val="bg1"/>
                </a:solidFill>
              </a:rPr>
              <a:t>機械学習</a:t>
            </a:r>
            <a:r>
              <a:rPr lang="en-US" altLang="ja-JP" sz="1600" dirty="0" smtClean="0">
                <a:solidFill>
                  <a:schemeClr val="bg1"/>
                </a:solidFill>
              </a:rPr>
              <a:t>or</a:t>
            </a:r>
            <a:r>
              <a:rPr lang="ja-JP" altLang="en-US" sz="1600" dirty="0" smtClean="0">
                <a:solidFill>
                  <a:schemeClr val="bg1"/>
                </a:solidFill>
              </a:rPr>
              <a:t>ルールベース</a:t>
            </a:r>
            <a:endParaRPr lang="en-US" altLang="ja-JP" sz="1600" dirty="0">
              <a:solidFill>
                <a:schemeClr val="bg1"/>
              </a:solidFill>
            </a:endParaRPr>
          </a:p>
        </p:txBody>
      </p:sp>
      <p:sp>
        <p:nvSpPr>
          <p:cNvPr id="21" name="テキスト ボックス 20">
            <a:extLst>
              <a:ext uri="{FF2B5EF4-FFF2-40B4-BE49-F238E27FC236}">
                <a16:creationId xmlns:a16="http://schemas.microsoft.com/office/drawing/2014/main" xmlns="" id="{F48463B2-F151-4A18-96CD-D805DDCF5B49}"/>
              </a:ext>
            </a:extLst>
          </p:cNvPr>
          <p:cNvSpPr txBox="1"/>
          <p:nvPr/>
        </p:nvSpPr>
        <p:spPr>
          <a:xfrm>
            <a:off x="615577" y="2937433"/>
            <a:ext cx="2865717" cy="584776"/>
          </a:xfrm>
          <a:prstGeom prst="rect">
            <a:avLst/>
          </a:prstGeom>
          <a:noFill/>
        </p:spPr>
        <p:txBody>
          <a:bodyPr wrap="square" rtlCol="0">
            <a:spAutoFit/>
          </a:bodyPr>
          <a:lstStyle/>
          <a:p>
            <a:r>
              <a:rPr lang="ja-JP" altLang="en-US" sz="1600" dirty="0" smtClean="0"/>
              <a:t>計画の情報</a:t>
            </a:r>
            <a:endParaRPr lang="en-US" altLang="ja-JP" sz="1600" dirty="0" smtClean="0"/>
          </a:p>
          <a:p>
            <a:r>
              <a:rPr lang="ja-JP" altLang="en-US" sz="1600" dirty="0" smtClean="0"/>
              <a:t>（労働時間、納入数など）</a:t>
            </a:r>
            <a:endParaRPr lang="en-US" altLang="ja-JP" sz="1600" dirty="0"/>
          </a:p>
        </p:txBody>
      </p:sp>
      <p:sp>
        <p:nvSpPr>
          <p:cNvPr id="22" name="テキスト ボックス 21">
            <a:extLst>
              <a:ext uri="{FF2B5EF4-FFF2-40B4-BE49-F238E27FC236}">
                <a16:creationId xmlns:a16="http://schemas.microsoft.com/office/drawing/2014/main" xmlns="" id="{F48463B2-F151-4A18-96CD-D805DDCF5B49}"/>
              </a:ext>
            </a:extLst>
          </p:cNvPr>
          <p:cNvSpPr txBox="1"/>
          <p:nvPr/>
        </p:nvSpPr>
        <p:spPr>
          <a:xfrm>
            <a:off x="3442447" y="4255243"/>
            <a:ext cx="4117787" cy="584776"/>
          </a:xfrm>
          <a:prstGeom prst="rect">
            <a:avLst/>
          </a:prstGeom>
          <a:noFill/>
        </p:spPr>
        <p:txBody>
          <a:bodyPr wrap="square" rtlCol="0">
            <a:spAutoFit/>
          </a:bodyPr>
          <a:lstStyle/>
          <a:p>
            <a:r>
              <a:rPr lang="ja-JP" altLang="en-US" sz="1600" dirty="0" smtClean="0"/>
              <a:t>設計</a:t>
            </a:r>
            <a:r>
              <a:rPr lang="ja-JP" altLang="en-US" sz="1600" dirty="0" smtClean="0"/>
              <a:t>の情報</a:t>
            </a:r>
            <a:endParaRPr lang="en-US" altLang="ja-JP" sz="1600" dirty="0" smtClean="0"/>
          </a:p>
          <a:p>
            <a:r>
              <a:rPr lang="ja-JP" altLang="en-US" sz="1600" dirty="0" smtClean="0"/>
              <a:t>（</a:t>
            </a:r>
            <a:r>
              <a:rPr lang="en-US" altLang="ja-JP" sz="1600" dirty="0" smtClean="0"/>
              <a:t>LT</a:t>
            </a:r>
            <a:r>
              <a:rPr lang="ja-JP" altLang="en-US" sz="1600" dirty="0" smtClean="0"/>
              <a:t>、ダイヤ、人ロボットの能力など）</a:t>
            </a:r>
            <a:endParaRPr lang="en-US" altLang="ja-JP" sz="1600" dirty="0"/>
          </a:p>
        </p:txBody>
      </p:sp>
      <p:sp>
        <p:nvSpPr>
          <p:cNvPr id="25" name="右矢印 24"/>
          <p:cNvSpPr/>
          <p:nvPr/>
        </p:nvSpPr>
        <p:spPr>
          <a:xfrm>
            <a:off x="3290047" y="2993079"/>
            <a:ext cx="587761" cy="484632"/>
          </a:xfrm>
          <a:prstGeom prst="rightArrow">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6" name="右矢印 25"/>
          <p:cNvSpPr/>
          <p:nvPr/>
        </p:nvSpPr>
        <p:spPr>
          <a:xfrm rot="16200000">
            <a:off x="4996330" y="3892540"/>
            <a:ext cx="587761" cy="484632"/>
          </a:xfrm>
          <a:prstGeom prst="rightArrow">
            <a:avLst/>
          </a:prstGeom>
          <a:solidFill>
            <a:srgbClr val="008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27" name="テキスト ボックス 26">
            <a:extLst>
              <a:ext uri="{FF2B5EF4-FFF2-40B4-BE49-F238E27FC236}">
                <a16:creationId xmlns:a16="http://schemas.microsoft.com/office/drawing/2014/main" xmlns="" id="{F48463B2-F151-4A18-96CD-D805DDCF5B49}"/>
              </a:ext>
            </a:extLst>
          </p:cNvPr>
          <p:cNvSpPr txBox="1"/>
          <p:nvPr/>
        </p:nvSpPr>
        <p:spPr>
          <a:xfrm>
            <a:off x="5663469" y="4010208"/>
            <a:ext cx="1717472" cy="338554"/>
          </a:xfrm>
          <a:prstGeom prst="rect">
            <a:avLst/>
          </a:prstGeom>
          <a:noFill/>
        </p:spPr>
        <p:txBody>
          <a:bodyPr wrap="square" rtlCol="0">
            <a:spAutoFit/>
          </a:bodyPr>
          <a:lstStyle/>
          <a:p>
            <a:r>
              <a:rPr lang="ja-JP" altLang="en-US" sz="1600" dirty="0" smtClean="0">
                <a:solidFill>
                  <a:srgbClr val="008000"/>
                </a:solidFill>
              </a:rPr>
              <a:t>モデルに反映</a:t>
            </a:r>
            <a:endParaRPr lang="en-US" altLang="ja-JP" sz="1600" dirty="0">
              <a:solidFill>
                <a:srgbClr val="008000"/>
              </a:solidFill>
            </a:endParaRPr>
          </a:p>
        </p:txBody>
      </p:sp>
      <p:sp>
        <p:nvSpPr>
          <p:cNvPr id="28" name="テキスト ボックス 27">
            <a:extLst>
              <a:ext uri="{FF2B5EF4-FFF2-40B4-BE49-F238E27FC236}">
                <a16:creationId xmlns:a16="http://schemas.microsoft.com/office/drawing/2014/main" xmlns="" id="{F48463B2-F151-4A18-96CD-D805DDCF5B49}"/>
              </a:ext>
            </a:extLst>
          </p:cNvPr>
          <p:cNvSpPr txBox="1"/>
          <p:nvPr/>
        </p:nvSpPr>
        <p:spPr>
          <a:xfrm>
            <a:off x="3128683" y="3555998"/>
            <a:ext cx="800847" cy="338554"/>
          </a:xfrm>
          <a:prstGeom prst="rect">
            <a:avLst/>
          </a:prstGeom>
          <a:noFill/>
        </p:spPr>
        <p:txBody>
          <a:bodyPr wrap="square" rtlCol="0">
            <a:spAutoFit/>
          </a:bodyPr>
          <a:lstStyle/>
          <a:p>
            <a:r>
              <a:rPr lang="en-US" altLang="ja-JP" sz="1600" dirty="0" smtClean="0"/>
              <a:t>input</a:t>
            </a:r>
            <a:endParaRPr lang="en-US" altLang="ja-JP" sz="1600" dirty="0"/>
          </a:p>
        </p:txBody>
      </p:sp>
      <p:sp>
        <p:nvSpPr>
          <p:cNvPr id="29" name="テキスト ボックス 28">
            <a:extLst>
              <a:ext uri="{FF2B5EF4-FFF2-40B4-BE49-F238E27FC236}">
                <a16:creationId xmlns:a16="http://schemas.microsoft.com/office/drawing/2014/main" xmlns="" id="{F48463B2-F151-4A18-96CD-D805DDCF5B49}"/>
              </a:ext>
            </a:extLst>
          </p:cNvPr>
          <p:cNvSpPr txBox="1"/>
          <p:nvPr/>
        </p:nvSpPr>
        <p:spPr>
          <a:xfrm>
            <a:off x="7180730" y="3603810"/>
            <a:ext cx="800847" cy="338554"/>
          </a:xfrm>
          <a:prstGeom prst="rect">
            <a:avLst/>
          </a:prstGeom>
          <a:noFill/>
        </p:spPr>
        <p:txBody>
          <a:bodyPr wrap="square" rtlCol="0">
            <a:spAutoFit/>
          </a:bodyPr>
          <a:lstStyle/>
          <a:p>
            <a:r>
              <a:rPr lang="en-US" altLang="ja-JP" sz="1600" dirty="0" err="1" smtClean="0"/>
              <a:t>ou</a:t>
            </a:r>
            <a:r>
              <a:rPr lang="en-US" altLang="ja-JP" sz="1600" dirty="0" err="1" smtClean="0"/>
              <a:t>put</a:t>
            </a:r>
            <a:endParaRPr lang="en-US" altLang="ja-JP" sz="1600" dirty="0"/>
          </a:p>
        </p:txBody>
      </p:sp>
      <p:sp>
        <p:nvSpPr>
          <p:cNvPr id="31" name="テキスト ボックス 30">
            <a:extLst>
              <a:ext uri="{FF2B5EF4-FFF2-40B4-BE49-F238E27FC236}">
                <a16:creationId xmlns:a16="http://schemas.microsoft.com/office/drawing/2014/main" xmlns="" id="{F48463B2-F151-4A18-96CD-D805DDCF5B49}"/>
              </a:ext>
            </a:extLst>
          </p:cNvPr>
          <p:cNvSpPr txBox="1"/>
          <p:nvPr/>
        </p:nvSpPr>
        <p:spPr>
          <a:xfrm>
            <a:off x="8574006" y="3905619"/>
            <a:ext cx="3244463" cy="338554"/>
          </a:xfrm>
          <a:prstGeom prst="rect">
            <a:avLst/>
          </a:prstGeom>
          <a:solidFill>
            <a:srgbClr val="FFFF00"/>
          </a:solidFill>
        </p:spPr>
        <p:txBody>
          <a:bodyPr wrap="square" rtlCol="0">
            <a:spAutoFit/>
          </a:bodyPr>
          <a:lstStyle/>
          <a:p>
            <a:r>
              <a:rPr lang="ja-JP" altLang="en-US" sz="1600" dirty="0" smtClean="0"/>
              <a:t>計画踏まえての仮置場の姿を予測</a:t>
            </a:r>
            <a:endParaRPr lang="en-US" altLang="ja-JP" sz="1600" dirty="0"/>
          </a:p>
        </p:txBody>
      </p:sp>
    </p:spTree>
    <p:extLst>
      <p:ext uri="{BB962C8B-B14F-4D97-AF65-F5344CB8AC3E}">
        <p14:creationId xmlns:p14="http://schemas.microsoft.com/office/powerpoint/2010/main" val="2620076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592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xmlns="" id="{22F761AD-F338-41E0-837D-5D2EAD507BD5}"/>
              </a:ext>
            </a:extLst>
          </p:cNvPr>
          <p:cNvSpPr>
            <a:spLocks noGrp="1"/>
          </p:cNvSpPr>
          <p:nvPr>
            <p:ph type="body" sz="quarter" idx="18"/>
          </p:nvPr>
        </p:nvSpPr>
        <p:spPr/>
        <p:txBody>
          <a:bodyPr/>
          <a:lstStyle/>
          <a:p>
            <a:r>
              <a:rPr kumimoji="1" lang="en-US" altLang="ja-JP" sz="1200" baseline="30000" dirty="0"/>
              <a:t>Aisapo+cafe20231024</a:t>
            </a:r>
          </a:p>
          <a:p>
            <a:endParaRPr kumimoji="1" lang="en-US" altLang="ja-JP" sz="1200" baseline="30000" dirty="0"/>
          </a:p>
          <a:p>
            <a:r>
              <a:rPr kumimoji="1" lang="en-US" altLang="ja-JP" sz="1200" baseline="30000" dirty="0"/>
              <a:t>★</a:t>
            </a:r>
            <a:r>
              <a:rPr kumimoji="1" lang="ja-JP" altLang="en-US" sz="1200" baseline="30000" dirty="0"/>
              <a:t>各中央値のデータを安田さんに見せる</a:t>
            </a:r>
          </a:p>
          <a:p>
            <a:endParaRPr kumimoji="1" lang="ja-JP" altLang="en-US" sz="1200" baseline="30000" dirty="0"/>
          </a:p>
          <a:p>
            <a:r>
              <a:rPr kumimoji="1" lang="ja-JP" altLang="en-US" sz="1200" baseline="30000" dirty="0"/>
              <a:t>◇山内さん田中さんから指摘があったこと</a:t>
            </a:r>
          </a:p>
          <a:p>
            <a:endParaRPr kumimoji="1" lang="ja-JP" altLang="en-US" sz="1200" baseline="30000" dirty="0"/>
          </a:p>
          <a:p>
            <a:r>
              <a:rPr kumimoji="1" lang="ja-JP" altLang="en-US" sz="1200" baseline="30000" dirty="0"/>
              <a:t>モデルを作ってくれるという想定でこちらは考えているので、</a:t>
            </a:r>
          </a:p>
          <a:p>
            <a:r>
              <a:rPr kumimoji="1" lang="ja-JP" altLang="en-US" sz="1200" baseline="30000" dirty="0"/>
              <a:t>モデルを作るのが難しい</a:t>
            </a:r>
            <a:r>
              <a:rPr kumimoji="1" lang="en-US" altLang="ja-JP" sz="1200" baseline="30000" dirty="0"/>
              <a:t>/</a:t>
            </a:r>
            <a:r>
              <a:rPr kumimoji="1" lang="ja-JP" altLang="en-US" sz="1200" baseline="30000" dirty="0"/>
              <a:t>モデルを作らないのであればそれを言って欲しい。</a:t>
            </a:r>
          </a:p>
          <a:p>
            <a:r>
              <a:rPr kumimoji="1" lang="ja-JP" altLang="en-US" sz="1200" baseline="30000" dirty="0"/>
              <a:t>対応できるものは対応うる</a:t>
            </a:r>
          </a:p>
          <a:p>
            <a:endParaRPr kumimoji="1" lang="ja-JP" altLang="en-US" sz="1200" baseline="30000" dirty="0"/>
          </a:p>
          <a:p>
            <a:r>
              <a:rPr kumimoji="1" lang="ja-JP" altLang="en-US" sz="1200" baseline="30000" dirty="0"/>
              <a:t>原因を絞らないとモデルを作れない</a:t>
            </a:r>
          </a:p>
          <a:p>
            <a:endParaRPr kumimoji="1" lang="ja-JP" altLang="en-US" sz="1200" baseline="30000" dirty="0"/>
          </a:p>
          <a:p>
            <a:r>
              <a:rPr kumimoji="1" lang="ja-JP" altLang="en-US" sz="1200" baseline="30000" dirty="0"/>
              <a:t>ある程度シボリコンデカラ原因を特定してモデル</a:t>
            </a:r>
          </a:p>
          <a:p>
            <a:r>
              <a:rPr kumimoji="1" lang="ja-JP" altLang="en-US" sz="1200" baseline="30000" dirty="0"/>
              <a:t>ビックデータでない</a:t>
            </a:r>
          </a:p>
          <a:p>
            <a:endParaRPr kumimoji="1" lang="ja-JP" altLang="en-US" sz="1200" baseline="30000" dirty="0"/>
          </a:p>
          <a:p>
            <a:r>
              <a:rPr kumimoji="1" lang="ja-JP" altLang="en-US" sz="1200" baseline="30000" dirty="0"/>
              <a:t>条件を入れて</a:t>
            </a:r>
            <a:r>
              <a:rPr kumimoji="1" lang="en-US" altLang="ja-JP" sz="1200" baseline="30000" dirty="0"/>
              <a:t>OK</a:t>
            </a:r>
            <a:r>
              <a:rPr kumimoji="1" lang="ja-JP" altLang="en-US" sz="1200" baseline="30000" dirty="0"/>
              <a:t>か</a:t>
            </a:r>
            <a:r>
              <a:rPr kumimoji="1" lang="en-US" altLang="ja-JP" sz="1200" baseline="30000" dirty="0"/>
              <a:t>NG</a:t>
            </a:r>
            <a:r>
              <a:rPr kumimoji="1" lang="ja-JP" altLang="en-US" sz="1200" baseline="30000" dirty="0"/>
              <a:t>か</a:t>
            </a:r>
          </a:p>
          <a:p>
            <a:r>
              <a:rPr kumimoji="1" lang="ja-JP" altLang="en-US" sz="1200" baseline="30000" dirty="0"/>
              <a:t>こういう変数がからんでいます</a:t>
            </a:r>
          </a:p>
          <a:p>
            <a:r>
              <a:rPr kumimoji="1" lang="ja-JP" altLang="en-US" sz="1200" baseline="30000" dirty="0"/>
              <a:t>これを適正できます</a:t>
            </a:r>
          </a:p>
          <a:p>
            <a:endParaRPr kumimoji="1" lang="ja-JP" altLang="en-US" sz="1200" baseline="30000" dirty="0"/>
          </a:p>
          <a:p>
            <a:r>
              <a:rPr kumimoji="1" lang="ja-JP" altLang="en-US" sz="1200" baseline="30000" dirty="0"/>
              <a:t>納入をこれくらう分散させれば、そこに沿った組み合わせアクションをとった</a:t>
            </a:r>
          </a:p>
          <a:p>
            <a:r>
              <a:rPr kumimoji="1" lang="ja-JP" altLang="en-US" sz="1200" baseline="30000" dirty="0"/>
              <a:t>しゅんかんてきな在庫の過多がわかっってなにがうれしい</a:t>
            </a:r>
          </a:p>
          <a:p>
            <a:endParaRPr kumimoji="1" lang="ja-JP" altLang="en-US" sz="1200" baseline="30000" dirty="0"/>
          </a:p>
          <a:p>
            <a:r>
              <a:rPr kumimoji="1" lang="ja-JP" altLang="en-US" sz="1200" baseline="30000" dirty="0"/>
              <a:t>改善に繋がる道筋を作らないと</a:t>
            </a:r>
          </a:p>
          <a:p>
            <a:endParaRPr kumimoji="1" lang="ja-JP" altLang="en-US" sz="1200" baseline="30000" dirty="0"/>
          </a:p>
          <a:p>
            <a:r>
              <a:rPr kumimoji="1" lang="ja-JP" altLang="en-US" sz="1200" baseline="30000" dirty="0"/>
              <a:t>変動すると言われて生産計画も帰れない</a:t>
            </a:r>
          </a:p>
          <a:p>
            <a:endParaRPr kumimoji="1" lang="ja-JP" altLang="en-US" sz="1200" baseline="30000" dirty="0"/>
          </a:p>
          <a:p>
            <a:r>
              <a:rPr kumimoji="1" lang="ja-JP" altLang="en-US" sz="1200" baseline="30000" dirty="0"/>
              <a:t>在庫の過多を抑制できる</a:t>
            </a:r>
          </a:p>
          <a:p>
            <a:r>
              <a:rPr kumimoji="1" lang="ja-JP" altLang="en-US" sz="1200" baseline="30000" dirty="0"/>
              <a:t>瞬間的に出しても対応できない</a:t>
            </a:r>
          </a:p>
          <a:p>
            <a:r>
              <a:rPr kumimoji="1" lang="ja-JP" altLang="en-US" sz="1200" baseline="30000" dirty="0"/>
              <a:t>ラインの設計時</a:t>
            </a:r>
          </a:p>
          <a:p>
            <a:endParaRPr kumimoji="1" lang="ja-JP" altLang="en-US" sz="1200" baseline="30000" dirty="0"/>
          </a:p>
          <a:p>
            <a:r>
              <a:rPr kumimoji="1" lang="ja-JP" altLang="en-US" sz="1200" baseline="30000" dirty="0"/>
              <a:t>計画変更時に危ない</a:t>
            </a:r>
          </a:p>
          <a:p>
            <a:r>
              <a:rPr kumimoji="1" lang="ja-JP" altLang="en-US" sz="1200" baseline="30000" dirty="0"/>
              <a:t>納入スケジュールに</a:t>
            </a:r>
          </a:p>
          <a:p>
            <a:endParaRPr kumimoji="1" lang="ja-JP" altLang="en-US" sz="1200" baseline="30000" dirty="0"/>
          </a:p>
          <a:p>
            <a:r>
              <a:rPr kumimoji="1" lang="ja-JP" altLang="en-US" sz="1200" baseline="30000" dirty="0"/>
              <a:t>生産変動して、どれくらい昼に周遊</a:t>
            </a:r>
            <a:r>
              <a:rPr kumimoji="1" lang="en-US" altLang="ja-JP" sz="1200" baseline="30000" dirty="0"/>
              <a:t>t</a:t>
            </a:r>
            <a:r>
              <a:rPr kumimoji="1" lang="ja-JP" altLang="en-US" sz="1200" baseline="30000" dirty="0"/>
              <a:t>っ輸するかリスク原因「</a:t>
            </a:r>
          </a:p>
          <a:p>
            <a:endParaRPr kumimoji="1" lang="ja-JP" altLang="en-US" sz="900" baseline="30000" dirty="0"/>
          </a:p>
        </p:txBody>
      </p:sp>
      <p:sp>
        <p:nvSpPr>
          <p:cNvPr id="3" name="テキスト プレースホルダー 2">
            <a:extLst>
              <a:ext uri="{FF2B5EF4-FFF2-40B4-BE49-F238E27FC236}">
                <a16:creationId xmlns:a16="http://schemas.microsoft.com/office/drawing/2014/main" xmlns="" id="{B427F158-C5CF-48A3-9D9C-DAFF0EFE2B28}"/>
              </a:ext>
            </a:extLst>
          </p:cNvPr>
          <p:cNvSpPr>
            <a:spLocks noGrp="1"/>
          </p:cNvSpPr>
          <p:nvPr>
            <p:ph type="body" sz="quarter" idx="20"/>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xmlns="" id="{9D1459C7-D5CB-4678-890E-F90F63D85365}"/>
              </a:ext>
            </a:extLst>
          </p:cNvPr>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
        <p:nvSpPr>
          <p:cNvPr id="5" name="正方形/長方形 4"/>
          <p:cNvSpPr/>
          <p:nvPr/>
        </p:nvSpPr>
        <p:spPr>
          <a:xfrm>
            <a:off x="4199252" y="-1629556"/>
            <a:ext cx="6096000" cy="10710622"/>
          </a:xfrm>
          <a:prstGeom prst="rect">
            <a:avLst/>
          </a:prstGeom>
        </p:spPr>
        <p:txBody>
          <a:bodyPr>
            <a:spAutoFit/>
          </a:bodyPr>
          <a:lstStyle/>
          <a:p>
            <a:r>
              <a:rPr lang="ja-JP" altLang="en-US" baseline="30000" dirty="0"/>
              <a:t>納入時間、生産数が分かれば、どこにどれくらい集中できるか</a:t>
            </a:r>
          </a:p>
          <a:p>
            <a:r>
              <a:rPr lang="ja-JP" altLang="en-US" baseline="30000" dirty="0"/>
              <a:t>理想曲線</a:t>
            </a:r>
          </a:p>
          <a:p>
            <a:r>
              <a:rPr lang="ja-JP" altLang="en-US" baseline="30000" dirty="0"/>
              <a:t>どれくらい集中すると在庫過多になるか</a:t>
            </a:r>
          </a:p>
          <a:p>
            <a:endParaRPr lang="ja-JP" altLang="en-US" baseline="30000" dirty="0"/>
          </a:p>
          <a:p>
            <a:endParaRPr lang="ja-JP" altLang="en-US" baseline="30000" dirty="0"/>
          </a:p>
          <a:p>
            <a:r>
              <a:rPr lang="ja-JP" altLang="en-US" baseline="30000" dirty="0"/>
              <a:t>昼に集中するから、交代時間にい繋がるから。</a:t>
            </a:r>
          </a:p>
          <a:p>
            <a:endParaRPr lang="ja-JP" altLang="en-US" baseline="30000" dirty="0"/>
          </a:p>
          <a:p>
            <a:r>
              <a:rPr lang="ja-JP" altLang="en-US" baseline="30000" dirty="0"/>
              <a:t>入庫する速度</a:t>
            </a:r>
          </a:p>
          <a:p>
            <a:endParaRPr lang="ja-JP" altLang="en-US" baseline="30000" dirty="0"/>
          </a:p>
          <a:p>
            <a:r>
              <a:rPr lang="ja-JP" altLang="en-US" baseline="30000" dirty="0"/>
              <a:t>それ上で計算して、</a:t>
            </a:r>
          </a:p>
          <a:p>
            <a:endParaRPr lang="ja-JP" altLang="en-US" baseline="30000" dirty="0"/>
          </a:p>
          <a:p>
            <a:r>
              <a:rPr lang="ja-JP" altLang="en-US" baseline="30000" dirty="0"/>
              <a:t>原因を作れないとモデルを作れない</a:t>
            </a:r>
          </a:p>
          <a:p>
            <a:endParaRPr lang="ja-JP" altLang="en-US" baseline="30000" dirty="0"/>
          </a:p>
          <a:p>
            <a:r>
              <a:rPr lang="ja-JP" altLang="en-US" baseline="30000" dirty="0"/>
              <a:t>なぜできないのか（相関がない、層別できない）</a:t>
            </a:r>
          </a:p>
          <a:p>
            <a:r>
              <a:rPr lang="ja-JP" altLang="en-US" baseline="30000" dirty="0"/>
              <a:t>もしモデルを作るなら、具体的にどういうデータが必要なのか</a:t>
            </a:r>
          </a:p>
          <a:p>
            <a:endParaRPr lang="ja-JP" altLang="en-US" baseline="30000" dirty="0"/>
          </a:p>
          <a:p>
            <a:r>
              <a:rPr lang="ja-JP" altLang="en-US" baseline="30000" dirty="0"/>
              <a:t>何を充てるモデルなのか？</a:t>
            </a:r>
          </a:p>
          <a:p>
            <a:r>
              <a:rPr lang="ja-JP" altLang="en-US" baseline="30000" dirty="0"/>
              <a:t>欠品は仕入先要因なのでそれはいい。</a:t>
            </a:r>
          </a:p>
          <a:p>
            <a:r>
              <a:rPr lang="ja-JP" altLang="en-US" baseline="30000" dirty="0"/>
              <a:t>検知していいことあるの？</a:t>
            </a:r>
          </a:p>
          <a:p>
            <a:r>
              <a:rPr lang="ja-JP" altLang="en-US" baseline="30000" dirty="0"/>
              <a:t>そんなに頻繁に問題が起こるのか</a:t>
            </a:r>
          </a:p>
          <a:p>
            <a:endParaRPr lang="ja-JP" altLang="en-US" baseline="30000" dirty="0"/>
          </a:p>
          <a:p>
            <a:r>
              <a:rPr lang="ja-JP" altLang="en-US" baseline="30000" dirty="0"/>
              <a:t>一番最初で</a:t>
            </a:r>
          </a:p>
          <a:p>
            <a:r>
              <a:rPr lang="ja-JP" altLang="en-US" baseline="30000" dirty="0"/>
              <a:t>突発の過多で怒らない</a:t>
            </a:r>
          </a:p>
          <a:p>
            <a:r>
              <a:rPr lang="ja-JP" altLang="en-US" baseline="30000" dirty="0"/>
              <a:t>突発方向の分析をしていない</a:t>
            </a:r>
          </a:p>
          <a:p>
            <a:r>
              <a:rPr lang="ja-JP" altLang="en-US" baseline="30000" dirty="0"/>
              <a:t>過多をやってほしいと言われた、モデル、ルールベース作成</a:t>
            </a:r>
          </a:p>
          <a:p>
            <a:r>
              <a:rPr lang="ja-JP" altLang="en-US" baseline="30000" dirty="0"/>
              <a:t>これ以上になると在庫過多になりやすいモデル。</a:t>
            </a:r>
          </a:p>
          <a:p>
            <a:r>
              <a:rPr lang="ja-JP" altLang="en-US" baseline="30000" dirty="0"/>
              <a:t>定常的な過多</a:t>
            </a:r>
          </a:p>
          <a:p>
            <a:endParaRPr lang="ja-JP" altLang="en-US" baseline="30000" dirty="0"/>
          </a:p>
          <a:p>
            <a:r>
              <a:rPr lang="ja-JP" altLang="en-US" baseline="30000" dirty="0"/>
              <a:t>データの分析を始めました</a:t>
            </a:r>
          </a:p>
          <a:p>
            <a:r>
              <a:rPr lang="ja-JP" altLang="en-US" baseline="30000" dirty="0"/>
              <a:t>進め方はこうです</a:t>
            </a:r>
          </a:p>
          <a:p>
            <a:r>
              <a:rPr lang="ja-JP" altLang="en-US" baseline="30000" dirty="0"/>
              <a:t>定常的な過多については</a:t>
            </a:r>
          </a:p>
          <a:p>
            <a:r>
              <a:rPr lang="ja-JP" altLang="en-US" baseline="30000" dirty="0"/>
              <a:t>中央値が</a:t>
            </a:r>
            <a:r>
              <a:rPr lang="en-US" altLang="ja-JP" baseline="30000" dirty="0"/>
              <a:t>0</a:t>
            </a:r>
            <a:r>
              <a:rPr lang="ja-JP" altLang="en-US" baseline="30000" dirty="0"/>
              <a:t>になる活動にしたいです</a:t>
            </a:r>
          </a:p>
          <a:p>
            <a:r>
              <a:rPr lang="ja-JP" altLang="en-US" baseline="30000" dirty="0"/>
              <a:t>今の進め方は問題が多い検収入庫を見ています</a:t>
            </a:r>
          </a:p>
          <a:p>
            <a:r>
              <a:rPr lang="ja-JP" altLang="en-US" baseline="30000" dirty="0"/>
              <a:t>ゴール設定を明確にしたいです。</a:t>
            </a:r>
          </a:p>
          <a:p>
            <a:endParaRPr lang="ja-JP" altLang="en-US" baseline="30000" dirty="0"/>
          </a:p>
          <a:p>
            <a:r>
              <a:rPr lang="ja-JP" altLang="en-US" baseline="30000" dirty="0"/>
              <a:t>開発、外も含めて分析したいです</a:t>
            </a:r>
          </a:p>
          <a:p>
            <a:r>
              <a:rPr lang="ja-JP" altLang="en-US" baseline="30000" dirty="0"/>
              <a:t>何を</a:t>
            </a:r>
          </a:p>
          <a:p>
            <a:r>
              <a:rPr lang="ja-JP" altLang="en-US" baseline="30000" dirty="0"/>
              <a:t>アウトプットが笹岡の成長</a:t>
            </a:r>
          </a:p>
          <a:p>
            <a:endParaRPr lang="ja-JP" altLang="en-US" baseline="30000" dirty="0"/>
          </a:p>
          <a:p>
            <a:r>
              <a:rPr lang="ja-JP" altLang="en-US" baseline="30000" dirty="0"/>
              <a:t>異常を検知したい</a:t>
            </a:r>
          </a:p>
          <a:p>
            <a:endParaRPr lang="ja-JP" altLang="en-US" baseline="30000" dirty="0"/>
          </a:p>
          <a:p>
            <a:r>
              <a:rPr lang="ja-JP" altLang="en-US" baseline="30000" dirty="0"/>
              <a:t>分析の結果をまず出して欲しい</a:t>
            </a:r>
          </a:p>
          <a:p>
            <a:r>
              <a:rPr lang="ja-JP" altLang="en-US" baseline="30000" dirty="0"/>
              <a:t>仮説通りのか、事実ベースで伝えて欲しい</a:t>
            </a:r>
          </a:p>
          <a:p>
            <a:r>
              <a:rPr lang="ja-JP" altLang="en-US" baseline="30000" dirty="0"/>
              <a:t>ここまでが限界ですを教えてほしい。</a:t>
            </a:r>
          </a:p>
          <a:p>
            <a:r>
              <a:rPr lang="ja-JP" altLang="en-US" dirty="0"/>
              <a:t>苦労していることが分からない。。決め打ちしてるように聞こえるからどこで悩んでいるか確認してほしい</a:t>
            </a:r>
          </a:p>
          <a:p>
            <a:endParaRPr lang="ja-JP" altLang="en-US" dirty="0"/>
          </a:p>
          <a:p>
            <a:r>
              <a:rPr lang="ja-JP" altLang="en-US" dirty="0"/>
              <a:t>トラックの実績を取れている</a:t>
            </a:r>
          </a:p>
          <a:p>
            <a:endParaRPr lang="ja-JP" altLang="en-US" dirty="0"/>
          </a:p>
          <a:p>
            <a:r>
              <a:rPr lang="en-US" altLang="ja-JP" dirty="0"/>
              <a:t>VARIN</a:t>
            </a:r>
          </a:p>
          <a:p>
            <a:endParaRPr lang="en-US" altLang="ja-JP" dirty="0"/>
          </a:p>
          <a:p>
            <a:endParaRPr lang="en-US" altLang="ja-JP" dirty="0"/>
          </a:p>
          <a:p>
            <a:endParaRPr lang="ja-JP" altLang="en-US" dirty="0"/>
          </a:p>
        </p:txBody>
      </p:sp>
    </p:spTree>
    <p:extLst>
      <p:ext uri="{BB962C8B-B14F-4D97-AF65-F5344CB8AC3E}">
        <p14:creationId xmlns:p14="http://schemas.microsoft.com/office/powerpoint/2010/main" val="905781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20"/>
          </p:nvPr>
        </p:nvSpPr>
        <p:spPr/>
        <p:txBody>
          <a:bodyPr/>
          <a:lstStyle/>
          <a:p>
            <a:r>
              <a:rPr lang="en-US" altLang="ja-JP" dirty="0"/>
              <a:t>T403</a:t>
            </a:r>
            <a:r>
              <a:rPr lang="ja-JP" altLang="en-US" dirty="0"/>
              <a:t>モノの流れ：簡単な説明</a:t>
            </a:r>
            <a:endParaRPr kumimoji="1" lang="ja-JP" altLang="en-US" dirty="0"/>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2023年 10月 25日 </a:t>
            </a:fld>
            <a:endParaRPr lang="en-US" dirty="0"/>
          </a:p>
        </p:txBody>
      </p:sp>
      <p:sp>
        <p:nvSpPr>
          <p:cNvPr id="6" name="正方形/長方形 5"/>
          <p:cNvSpPr/>
          <p:nvPr/>
        </p:nvSpPr>
        <p:spPr>
          <a:xfrm>
            <a:off x="439137" y="771562"/>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A</a:t>
            </a:r>
            <a:endParaRPr kumimoji="1" lang="ja-JP" altLang="en-US" dirty="0">
              <a:solidFill>
                <a:schemeClr val="tx1"/>
              </a:solidFill>
            </a:endParaRPr>
          </a:p>
        </p:txBody>
      </p:sp>
      <p:sp>
        <p:nvSpPr>
          <p:cNvPr id="7" name="正方形/長方形 6"/>
          <p:cNvSpPr/>
          <p:nvPr/>
        </p:nvSpPr>
        <p:spPr>
          <a:xfrm>
            <a:off x="551869" y="4656886"/>
            <a:ext cx="1358064" cy="646331"/>
          </a:xfrm>
          <a:prstGeom prst="rect">
            <a:avLst/>
          </a:prstGeom>
        </p:spPr>
        <p:txBody>
          <a:bodyPr wrap="none">
            <a:spAutoFit/>
          </a:bodyPr>
          <a:lstStyle/>
          <a:p>
            <a:r>
              <a:rPr lang="ja-JP" altLang="en-US" dirty="0"/>
              <a:t>仕入先</a:t>
            </a:r>
            <a:endParaRPr lang="en-US" altLang="ja-JP" dirty="0"/>
          </a:p>
          <a:p>
            <a:r>
              <a:rPr lang="ja-JP" altLang="en-US" dirty="0"/>
              <a:t>（約</a:t>
            </a:r>
            <a:r>
              <a:rPr lang="en-US" altLang="ja-JP" dirty="0"/>
              <a:t>50</a:t>
            </a:r>
            <a:r>
              <a:rPr lang="ja-JP" altLang="en-US" dirty="0"/>
              <a:t>社）</a:t>
            </a:r>
            <a:endParaRPr lang="en-US" altLang="ja-JP" dirty="0"/>
          </a:p>
        </p:txBody>
      </p:sp>
      <p:sp>
        <p:nvSpPr>
          <p:cNvPr id="8" name="正方形/長方形 7"/>
          <p:cNvSpPr/>
          <p:nvPr/>
        </p:nvSpPr>
        <p:spPr>
          <a:xfrm>
            <a:off x="2822830" y="1804268"/>
            <a:ext cx="1103779" cy="282319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p:nvSpPr>
        <p:spPr>
          <a:xfrm>
            <a:off x="2650716" y="4678713"/>
            <a:ext cx="1967193" cy="646331"/>
          </a:xfrm>
          <a:prstGeom prst="rect">
            <a:avLst/>
          </a:prstGeom>
        </p:spPr>
        <p:txBody>
          <a:bodyPr wrap="none">
            <a:spAutoFit/>
          </a:bodyPr>
          <a:lstStyle/>
          <a:p>
            <a:r>
              <a:rPr lang="ja-JP" altLang="en-US" dirty="0"/>
              <a:t>物流センター</a:t>
            </a:r>
            <a:endParaRPr lang="en-US" altLang="ja-JP" dirty="0"/>
          </a:p>
          <a:p>
            <a:r>
              <a:rPr lang="ja-JP" altLang="en-US" dirty="0"/>
              <a:t>（西尾東物流</a:t>
            </a:r>
            <a:r>
              <a:rPr lang="en-US" altLang="ja-JP" dirty="0"/>
              <a:t>C</a:t>
            </a:r>
            <a:r>
              <a:rPr lang="ja-JP" altLang="en-US" dirty="0"/>
              <a:t>）</a:t>
            </a:r>
          </a:p>
        </p:txBody>
      </p:sp>
      <p:sp>
        <p:nvSpPr>
          <p:cNvPr id="11" name="正方形/長方形 10"/>
          <p:cNvSpPr/>
          <p:nvPr/>
        </p:nvSpPr>
        <p:spPr>
          <a:xfrm>
            <a:off x="5040362" y="791477"/>
            <a:ext cx="7006247" cy="3834070"/>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2" name="図 11"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0421" y="2601069"/>
            <a:ext cx="838200" cy="622300"/>
          </a:xfrm>
          <a:prstGeom prst="rect">
            <a:avLst/>
          </a:prstGeom>
        </p:spPr>
      </p:pic>
      <p:sp>
        <p:nvSpPr>
          <p:cNvPr id="13" name="正方形/長方形 12"/>
          <p:cNvSpPr/>
          <p:nvPr/>
        </p:nvSpPr>
        <p:spPr>
          <a:xfrm>
            <a:off x="449115" y="1743004"/>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B</a:t>
            </a:r>
            <a:endParaRPr kumimoji="1" lang="ja-JP" altLang="en-US" dirty="0">
              <a:solidFill>
                <a:schemeClr val="tx1"/>
              </a:solidFill>
            </a:endParaRPr>
          </a:p>
        </p:txBody>
      </p:sp>
      <p:sp>
        <p:nvSpPr>
          <p:cNvPr id="14" name="正方形/長方形 13"/>
          <p:cNvSpPr/>
          <p:nvPr/>
        </p:nvSpPr>
        <p:spPr>
          <a:xfrm>
            <a:off x="437245" y="2728230"/>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C</a:t>
            </a:r>
            <a:endParaRPr kumimoji="1" lang="ja-JP" altLang="en-US" dirty="0">
              <a:solidFill>
                <a:schemeClr val="tx1"/>
              </a:solidFill>
            </a:endParaRPr>
          </a:p>
        </p:txBody>
      </p:sp>
      <p:sp>
        <p:nvSpPr>
          <p:cNvPr id="15" name="正方形/長方形 14"/>
          <p:cNvSpPr/>
          <p:nvPr/>
        </p:nvSpPr>
        <p:spPr>
          <a:xfrm>
            <a:off x="425377" y="3701586"/>
            <a:ext cx="1103779" cy="747822"/>
          </a:xfrm>
          <a:prstGeom prst="rect">
            <a:avLst/>
          </a:prstGeom>
          <a:solidFill>
            <a:schemeClr val="accent3">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a:solidFill>
                  <a:schemeClr val="tx1"/>
                </a:solidFill>
              </a:rPr>
              <a:t>D</a:t>
            </a:r>
            <a:endParaRPr kumimoji="1" lang="ja-JP" altLang="en-US" dirty="0">
              <a:solidFill>
                <a:schemeClr val="tx1"/>
              </a:solidFill>
            </a:endParaRPr>
          </a:p>
        </p:txBody>
      </p:sp>
      <p:pic>
        <p:nvPicPr>
          <p:cNvPr id="16" name="図 15"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2172" y="1764219"/>
            <a:ext cx="838200" cy="622300"/>
          </a:xfrm>
          <a:prstGeom prst="rect">
            <a:avLst/>
          </a:prstGeom>
        </p:spPr>
      </p:pic>
      <p:pic>
        <p:nvPicPr>
          <p:cNvPr id="17" name="図 16"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303" y="2666354"/>
            <a:ext cx="838200" cy="622300"/>
          </a:xfrm>
          <a:prstGeom prst="rect">
            <a:avLst/>
          </a:prstGeom>
        </p:spPr>
      </p:pic>
      <p:pic>
        <p:nvPicPr>
          <p:cNvPr id="18" name="図 17"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303" y="3710931"/>
            <a:ext cx="838200" cy="622300"/>
          </a:xfrm>
          <a:prstGeom prst="rect">
            <a:avLst/>
          </a:prstGeom>
        </p:spPr>
      </p:pic>
      <p:cxnSp>
        <p:nvCxnSpPr>
          <p:cNvPr id="20" name="直線矢印コネクタ 19"/>
          <p:cNvCxnSpPr>
            <a:stCxn id="6" idx="3"/>
          </p:cNvCxnSpPr>
          <p:nvPr/>
        </p:nvCxnSpPr>
        <p:spPr>
          <a:xfrm>
            <a:off x="1542916" y="1145473"/>
            <a:ext cx="3513100" cy="17805"/>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3" name="直線矢印コネクタ 22"/>
          <p:cNvCxnSpPr/>
          <p:nvPr/>
        </p:nvCxnSpPr>
        <p:spPr>
          <a:xfrm flipV="1">
            <a:off x="3926609" y="3252431"/>
            <a:ext cx="1141275" cy="4022"/>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6" name="直線矢印コネクタ 25"/>
          <p:cNvCxnSpPr/>
          <p:nvPr/>
        </p:nvCxnSpPr>
        <p:spPr>
          <a:xfrm>
            <a:off x="1586606" y="2352408"/>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p:nvPr/>
        </p:nvCxnSpPr>
        <p:spPr>
          <a:xfrm>
            <a:off x="1549109" y="3300111"/>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1537240" y="4309076"/>
            <a:ext cx="1238116" cy="9759"/>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31" name="正方形/長方形 30"/>
          <p:cNvSpPr/>
          <p:nvPr/>
        </p:nvSpPr>
        <p:spPr>
          <a:xfrm>
            <a:off x="5253998" y="983312"/>
            <a:ext cx="1103779" cy="3028811"/>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p:nvSpPr>
        <p:spPr>
          <a:xfrm>
            <a:off x="6652599" y="981401"/>
            <a:ext cx="1103779" cy="3042592"/>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正方形/長方形 32"/>
          <p:cNvSpPr/>
          <p:nvPr/>
        </p:nvSpPr>
        <p:spPr>
          <a:xfrm>
            <a:off x="8053091" y="981400"/>
            <a:ext cx="1103779" cy="3054464"/>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p>
        </p:txBody>
      </p:sp>
      <p:sp>
        <p:nvSpPr>
          <p:cNvPr id="34" name="正方形/長方形 33"/>
          <p:cNvSpPr/>
          <p:nvPr/>
        </p:nvSpPr>
        <p:spPr>
          <a:xfrm>
            <a:off x="9465453" y="981401"/>
            <a:ext cx="1103779" cy="3078204"/>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5" name="正方形/長方形 34"/>
          <p:cNvSpPr/>
          <p:nvPr/>
        </p:nvSpPr>
        <p:spPr>
          <a:xfrm>
            <a:off x="10828448" y="1003229"/>
            <a:ext cx="1103779" cy="3080116"/>
          </a:xfrm>
          <a:prstGeom prst="rect">
            <a:avLst/>
          </a:prstGeom>
          <a:solidFill>
            <a:schemeClr val="accent2"/>
          </a:solidFill>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正方形/長方形 35"/>
          <p:cNvSpPr/>
          <p:nvPr/>
        </p:nvSpPr>
        <p:spPr>
          <a:xfrm>
            <a:off x="7716709" y="4724282"/>
            <a:ext cx="2492990" cy="369332"/>
          </a:xfrm>
          <a:prstGeom prst="rect">
            <a:avLst/>
          </a:prstGeom>
        </p:spPr>
        <p:txBody>
          <a:bodyPr wrap="none">
            <a:spAutoFit/>
          </a:bodyPr>
          <a:lstStyle/>
          <a:p>
            <a:r>
              <a:rPr lang="ja-JP" altLang="en-US" dirty="0"/>
              <a:t>工場（安城第一工場）</a:t>
            </a:r>
          </a:p>
        </p:txBody>
      </p:sp>
      <p:sp>
        <p:nvSpPr>
          <p:cNvPr id="37" name="正方形/長方形 36"/>
          <p:cNvSpPr/>
          <p:nvPr/>
        </p:nvSpPr>
        <p:spPr>
          <a:xfrm>
            <a:off x="5471656" y="4128861"/>
            <a:ext cx="646331" cy="369332"/>
          </a:xfrm>
          <a:prstGeom prst="rect">
            <a:avLst/>
          </a:prstGeom>
        </p:spPr>
        <p:txBody>
          <a:bodyPr wrap="none">
            <a:spAutoFit/>
          </a:bodyPr>
          <a:lstStyle/>
          <a:p>
            <a:r>
              <a:rPr lang="ja-JP" altLang="en-US" dirty="0"/>
              <a:t>受入</a:t>
            </a:r>
          </a:p>
        </p:txBody>
      </p:sp>
      <p:sp>
        <p:nvSpPr>
          <p:cNvPr id="38" name="正方形/長方形 37"/>
          <p:cNvSpPr/>
          <p:nvPr/>
        </p:nvSpPr>
        <p:spPr>
          <a:xfrm>
            <a:off x="6870257" y="4174430"/>
            <a:ext cx="646331" cy="369332"/>
          </a:xfrm>
          <a:prstGeom prst="rect">
            <a:avLst/>
          </a:prstGeom>
        </p:spPr>
        <p:txBody>
          <a:bodyPr wrap="none">
            <a:spAutoFit/>
          </a:bodyPr>
          <a:lstStyle/>
          <a:p>
            <a:r>
              <a:rPr lang="ja-JP" altLang="en-US" dirty="0"/>
              <a:t>格納</a:t>
            </a:r>
          </a:p>
        </p:txBody>
      </p:sp>
      <p:sp>
        <p:nvSpPr>
          <p:cNvPr id="39" name="正方形/長方形 38"/>
          <p:cNvSpPr/>
          <p:nvPr/>
        </p:nvSpPr>
        <p:spPr>
          <a:xfrm>
            <a:off x="8292595" y="4172517"/>
            <a:ext cx="646331" cy="369332"/>
          </a:xfrm>
          <a:prstGeom prst="rect">
            <a:avLst/>
          </a:prstGeom>
        </p:spPr>
        <p:txBody>
          <a:bodyPr wrap="none">
            <a:spAutoFit/>
          </a:bodyPr>
          <a:lstStyle/>
          <a:p>
            <a:r>
              <a:rPr lang="ja-JP" altLang="en-US" dirty="0"/>
              <a:t>集荷</a:t>
            </a:r>
          </a:p>
        </p:txBody>
      </p:sp>
      <p:sp>
        <p:nvSpPr>
          <p:cNvPr id="40" name="正方形/長方形 39"/>
          <p:cNvSpPr/>
          <p:nvPr/>
        </p:nvSpPr>
        <p:spPr>
          <a:xfrm>
            <a:off x="9728694" y="4148777"/>
            <a:ext cx="646331" cy="369332"/>
          </a:xfrm>
          <a:prstGeom prst="rect">
            <a:avLst/>
          </a:prstGeom>
        </p:spPr>
        <p:txBody>
          <a:bodyPr wrap="none">
            <a:spAutoFit/>
          </a:bodyPr>
          <a:lstStyle/>
          <a:p>
            <a:r>
              <a:rPr lang="ja-JP" altLang="en-US" dirty="0"/>
              <a:t>製造</a:t>
            </a:r>
          </a:p>
        </p:txBody>
      </p:sp>
      <p:sp>
        <p:nvSpPr>
          <p:cNvPr id="41" name="正方形/長方形 40"/>
          <p:cNvSpPr/>
          <p:nvPr/>
        </p:nvSpPr>
        <p:spPr>
          <a:xfrm>
            <a:off x="11091689" y="4182475"/>
            <a:ext cx="646331" cy="369332"/>
          </a:xfrm>
          <a:prstGeom prst="rect">
            <a:avLst/>
          </a:prstGeom>
        </p:spPr>
        <p:txBody>
          <a:bodyPr wrap="none">
            <a:spAutoFit/>
          </a:bodyPr>
          <a:lstStyle/>
          <a:p>
            <a:r>
              <a:rPr lang="ja-JP" altLang="en-US" dirty="0"/>
              <a:t>出荷</a:t>
            </a:r>
          </a:p>
        </p:txBody>
      </p:sp>
      <p:sp>
        <p:nvSpPr>
          <p:cNvPr id="44" name="正方形/長方形 43"/>
          <p:cNvSpPr/>
          <p:nvPr/>
        </p:nvSpPr>
        <p:spPr>
          <a:xfrm>
            <a:off x="7110333" y="2386519"/>
            <a:ext cx="3718115" cy="369332"/>
          </a:xfrm>
          <a:prstGeom prst="rect">
            <a:avLst/>
          </a:prstGeom>
          <a:solidFill>
            <a:srgbClr val="FFFF00"/>
          </a:solidFill>
        </p:spPr>
        <p:txBody>
          <a:bodyPr wrap="square">
            <a:spAutoFit/>
          </a:bodyPr>
          <a:lstStyle/>
          <a:p>
            <a:r>
              <a:rPr lang="ja-JP" altLang="en-US" dirty="0"/>
              <a:t>工場内の流れは動画で説明</a:t>
            </a:r>
          </a:p>
        </p:txBody>
      </p:sp>
      <p:sp>
        <p:nvSpPr>
          <p:cNvPr id="45" name="テキスト ボックス 44">
            <a:extLst>
              <a:ext uri="{FF2B5EF4-FFF2-40B4-BE49-F238E27FC236}">
                <a16:creationId xmlns:a16="http://schemas.microsoft.com/office/drawing/2014/main" xmlns="" id="{A3939E41-27CA-45CA-85A6-8EEC0E242A15}"/>
              </a:ext>
            </a:extLst>
          </p:cNvPr>
          <p:cNvSpPr txBox="1"/>
          <p:nvPr/>
        </p:nvSpPr>
        <p:spPr>
          <a:xfrm>
            <a:off x="6994358" y="5835930"/>
            <a:ext cx="5312502" cy="646331"/>
          </a:xfrm>
          <a:prstGeom prst="rect">
            <a:avLst/>
          </a:prstGeom>
          <a:noFill/>
        </p:spPr>
        <p:txBody>
          <a:bodyPr wrap="square" rtlCol="0">
            <a:spAutoFit/>
          </a:bodyPr>
          <a:lstStyle/>
          <a:p>
            <a:r>
              <a:rPr lang="ja-JP" altLang="en-US" dirty="0"/>
              <a:t>運転手がフォークリフトで荷下ろし、</a:t>
            </a:r>
            <a:endParaRPr lang="en-US" altLang="ja-JP" dirty="0"/>
          </a:p>
          <a:p>
            <a:r>
              <a:rPr lang="ja-JP" altLang="en-US" dirty="0"/>
              <a:t>工場内（一時仮置き場）に運んでいく</a:t>
            </a:r>
            <a:endParaRPr lang="en-US" altLang="ja-JP" dirty="0"/>
          </a:p>
        </p:txBody>
      </p:sp>
      <p:sp>
        <p:nvSpPr>
          <p:cNvPr id="2" name="吹き出し: 角を丸めた四角形 1">
            <a:extLst>
              <a:ext uri="{FF2B5EF4-FFF2-40B4-BE49-F238E27FC236}">
                <a16:creationId xmlns:a16="http://schemas.microsoft.com/office/drawing/2014/main" xmlns="" id="{0C82237E-D7D3-4888-848E-D92E19B2910C}"/>
              </a:ext>
            </a:extLst>
          </p:cNvPr>
          <p:cNvSpPr/>
          <p:nvPr/>
        </p:nvSpPr>
        <p:spPr>
          <a:xfrm>
            <a:off x="4387516" y="4645100"/>
            <a:ext cx="2606842" cy="1892531"/>
          </a:xfrm>
          <a:prstGeom prst="wedgeRoundRectCallout">
            <a:avLst>
              <a:gd name="adj1" fmla="val -10381"/>
              <a:gd name="adj2" fmla="val -91189"/>
              <a:gd name="adj3" fmla="val 16667"/>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42" name="図 41">
            <a:extLst>
              <a:ext uri="{FF2B5EF4-FFF2-40B4-BE49-F238E27FC236}">
                <a16:creationId xmlns:a16="http://schemas.microsoft.com/office/drawing/2014/main" xmlns="" id="{ABF0166E-601F-4BB2-981D-73AB556D992B}"/>
              </a:ext>
            </a:extLst>
          </p:cNvPr>
          <p:cNvPicPr>
            <a:picLocks noChangeAspect="1"/>
          </p:cNvPicPr>
          <p:nvPr/>
        </p:nvPicPr>
        <p:blipFill>
          <a:blip r:embed="rId3"/>
          <a:stretch>
            <a:fillRect/>
          </a:stretch>
        </p:blipFill>
        <p:spPr>
          <a:xfrm>
            <a:off x="4617909" y="4815471"/>
            <a:ext cx="2109732" cy="1467113"/>
          </a:xfrm>
          <a:prstGeom prst="rect">
            <a:avLst/>
          </a:prstGeom>
        </p:spPr>
      </p:pic>
      <p:pic>
        <p:nvPicPr>
          <p:cNvPr id="9" name="図 8" descr="スクリーンショット 2023-10-24 4.28.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19" y="761930"/>
            <a:ext cx="838200" cy="622300"/>
          </a:xfrm>
          <a:prstGeom prst="rect">
            <a:avLst/>
          </a:prstGeom>
        </p:spPr>
      </p:pic>
      <p:sp>
        <p:nvSpPr>
          <p:cNvPr id="43" name="正方形/長方形 42">
            <a:extLst>
              <a:ext uri="{FF2B5EF4-FFF2-40B4-BE49-F238E27FC236}">
                <a16:creationId xmlns:a16="http://schemas.microsoft.com/office/drawing/2014/main" xmlns="" id="{C95505B6-6329-495C-893E-115C8A37AE2D}"/>
              </a:ext>
            </a:extLst>
          </p:cNvPr>
          <p:cNvSpPr/>
          <p:nvPr/>
        </p:nvSpPr>
        <p:spPr>
          <a:xfrm>
            <a:off x="2822830" y="1371419"/>
            <a:ext cx="1082348" cy="307777"/>
          </a:xfrm>
          <a:prstGeom prst="rect">
            <a:avLst/>
          </a:prstGeom>
        </p:spPr>
        <p:txBody>
          <a:bodyPr wrap="none">
            <a:spAutoFit/>
          </a:bodyPr>
          <a:lstStyle/>
          <a:p>
            <a:r>
              <a:rPr lang="ja-JP" altLang="en-US" sz="1400" dirty="0"/>
              <a:t>１割ぐらい</a:t>
            </a:r>
          </a:p>
        </p:txBody>
      </p:sp>
      <p:sp>
        <p:nvSpPr>
          <p:cNvPr id="46" name="正方形/長方形 45">
            <a:extLst>
              <a:ext uri="{FF2B5EF4-FFF2-40B4-BE49-F238E27FC236}">
                <a16:creationId xmlns:a16="http://schemas.microsoft.com/office/drawing/2014/main" xmlns="" id="{D559E6A0-01C9-47B4-8507-0B32CA2A07E3}"/>
              </a:ext>
            </a:extLst>
          </p:cNvPr>
          <p:cNvSpPr/>
          <p:nvPr/>
        </p:nvSpPr>
        <p:spPr>
          <a:xfrm>
            <a:off x="3946136" y="3308554"/>
            <a:ext cx="998991" cy="307777"/>
          </a:xfrm>
          <a:prstGeom prst="rect">
            <a:avLst/>
          </a:prstGeom>
        </p:spPr>
        <p:txBody>
          <a:bodyPr wrap="none">
            <a:spAutoFit/>
          </a:bodyPr>
          <a:lstStyle/>
          <a:p>
            <a:r>
              <a:rPr lang="en-US" altLang="ja-JP" sz="1400" dirty="0"/>
              <a:t>9</a:t>
            </a:r>
            <a:r>
              <a:rPr lang="ja-JP" altLang="en-US" sz="1400" dirty="0"/>
              <a:t>割ぐらい</a:t>
            </a:r>
          </a:p>
        </p:txBody>
      </p:sp>
    </p:spTree>
    <p:extLst>
      <p:ext uri="{BB962C8B-B14F-4D97-AF65-F5344CB8AC3E}">
        <p14:creationId xmlns:p14="http://schemas.microsoft.com/office/powerpoint/2010/main" val="2545513132"/>
      </p:ext>
    </p:extLst>
  </p:cSld>
  <p:clrMapOvr>
    <a:masterClrMapping/>
  </p:clrMapOvr>
</p:sld>
</file>

<file path=ppt/theme/theme1.xml><?xml version="1.0" encoding="utf-8"?>
<a:theme xmlns:a="http://schemas.openxmlformats.org/drawingml/2006/main" name="アイシンwide">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アイシンwide" id="{9719132A-AE96-4650-9969-4ACCCCDBC9C1}" vid="{AC6CE65C-E27A-4279-9449-0AF11FFDAE82}"/>
    </a:ext>
  </a:extLst>
</a:theme>
</file>

<file path=ppt/theme/theme2.xml><?xml version="1.0" encoding="utf-8"?>
<a:theme xmlns:a="http://schemas.openxmlformats.org/drawingml/2006/main" name="最終頁">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ISINフォーマット_wide.potx" id="{E6ED6B68-B8AB-4240-B5BF-953200F140CE}" vid="{8E07004A-0D74-49DA-BAAA-7DE141297473}"/>
    </a:ext>
  </a:extLst>
</a:theme>
</file>

<file path=ppt/theme/theme3.xml><?xml version="1.0" encoding="utf-8"?>
<a:theme xmlns:a="http://schemas.openxmlformats.org/drawingml/2006/main" name="内容">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xmlns="" name="AISINフォーマット_wide.potx" id="{E6ED6B68-B8AB-4240-B5BF-953200F140CE}" vid="{4B783BF8-DEA1-4518-93B8-7E4A5AC19B3A}"/>
    </a:ext>
  </a:extLst>
</a:theme>
</file>

<file path=ppt/theme/theme4.xml><?xml version="1.0" encoding="utf-8"?>
<a:theme xmlns:a="http://schemas.openxmlformats.org/drawingml/2006/main" name="内容［関係社外秘］">
  <a:themeElements>
    <a:clrScheme name="AISIN">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4BBCFF"/>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A4(AISIN)_関係社外秘.pptx" id="{0E61A696-DCC7-41FA-B91C-DE2E6FD3D105}" vid="{88604F16-AB26-4E05-98EE-030EE2A46DF3}"/>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7026</TotalTime>
  <Words>3325</Words>
  <Application>Microsoft Macintosh PowerPoint</Application>
  <PresentationFormat>ユーザー設定</PresentationFormat>
  <Paragraphs>644</Paragraphs>
  <Slides>29</Slides>
  <Notes>0</Notes>
  <HiddenSlides>0</HiddenSlides>
  <MMClips>0</MMClips>
  <ScaleCrop>false</ScaleCrop>
  <HeadingPairs>
    <vt:vector size="4" baseType="variant">
      <vt:variant>
        <vt:lpstr>テーマ</vt:lpstr>
      </vt:variant>
      <vt:variant>
        <vt:i4>4</vt:i4>
      </vt:variant>
      <vt:variant>
        <vt:lpstr>スライド タイトル</vt:lpstr>
      </vt:variant>
      <vt:variant>
        <vt:i4>29</vt:i4>
      </vt:variant>
    </vt:vector>
  </HeadingPairs>
  <TitlesOfParts>
    <vt:vector size="33" baseType="lpstr">
      <vt:lpstr>アイシンwide</vt:lpstr>
      <vt:lpstr>最終頁</vt:lpstr>
      <vt:lpstr>内容</vt:lpstr>
      <vt:lpstr>内容［関係社外秘］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アイシン精機</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Toyomaru Koji／豊丸　弘爾／AI</dc:creator>
  <cp:lastModifiedBy>sasaoka</cp:lastModifiedBy>
  <cp:revision>288</cp:revision>
  <dcterms:created xsi:type="dcterms:W3CDTF">2022-01-19T01:36:44Z</dcterms:created>
  <dcterms:modified xsi:type="dcterms:W3CDTF">2023-10-24T22:01:22Z</dcterms:modified>
</cp:coreProperties>
</file>